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2.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3.xml" ContentType="application/vnd.openxmlformats-officedocument.presentationml.tags+xml"/>
  <Override PartName="/ppt/notesSlides/notesSlide49.xml" ContentType="application/vnd.openxmlformats-officedocument.presentationml.notesSlide+xml"/>
  <Override PartName="/ppt/tags/tag14.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5.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16.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17.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18.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19.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20.xml" ContentType="application/vnd.openxmlformats-officedocument.presentationml.tags+xml"/>
  <Override PartName="/ppt/notesSlides/notesSlide8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86"/>
  </p:notesMasterIdLst>
  <p:sldIdLst>
    <p:sldId id="876" r:id="rId2"/>
    <p:sldId id="759" r:id="rId3"/>
    <p:sldId id="926" r:id="rId4"/>
    <p:sldId id="1059" r:id="rId5"/>
    <p:sldId id="1061" r:id="rId6"/>
    <p:sldId id="1062" r:id="rId7"/>
    <p:sldId id="1063" r:id="rId8"/>
    <p:sldId id="1064" r:id="rId9"/>
    <p:sldId id="1065" r:id="rId10"/>
    <p:sldId id="1067" r:id="rId11"/>
    <p:sldId id="1068" r:id="rId12"/>
    <p:sldId id="927" r:id="rId13"/>
    <p:sldId id="788" r:id="rId14"/>
    <p:sldId id="1070" r:id="rId15"/>
    <p:sldId id="1071" r:id="rId16"/>
    <p:sldId id="886" r:id="rId17"/>
    <p:sldId id="1072" r:id="rId18"/>
    <p:sldId id="1074" r:id="rId19"/>
    <p:sldId id="1075" r:id="rId20"/>
    <p:sldId id="1076" r:id="rId21"/>
    <p:sldId id="942" r:id="rId22"/>
    <p:sldId id="957" r:id="rId23"/>
    <p:sldId id="1080" r:id="rId24"/>
    <p:sldId id="1079" r:id="rId25"/>
    <p:sldId id="952" r:id="rId26"/>
    <p:sldId id="966" r:id="rId27"/>
    <p:sldId id="1083" r:id="rId28"/>
    <p:sldId id="1085" r:id="rId29"/>
    <p:sldId id="980" r:id="rId30"/>
    <p:sldId id="981" r:id="rId31"/>
    <p:sldId id="1088" r:id="rId32"/>
    <p:sldId id="1090" r:id="rId33"/>
    <p:sldId id="1091" r:id="rId34"/>
    <p:sldId id="1092" r:id="rId35"/>
    <p:sldId id="995" r:id="rId36"/>
    <p:sldId id="996" r:id="rId37"/>
    <p:sldId id="1095" r:id="rId38"/>
    <p:sldId id="1096" r:id="rId39"/>
    <p:sldId id="1097" r:id="rId40"/>
    <p:sldId id="1102" r:id="rId41"/>
    <p:sldId id="1098" r:id="rId42"/>
    <p:sldId id="1099" r:id="rId43"/>
    <p:sldId id="1100" r:id="rId44"/>
    <p:sldId id="1105" r:id="rId45"/>
    <p:sldId id="1101" r:id="rId46"/>
    <p:sldId id="1128" r:id="rId47"/>
    <p:sldId id="1127" r:id="rId48"/>
    <p:sldId id="1129" r:id="rId49"/>
    <p:sldId id="1130" r:id="rId50"/>
    <p:sldId id="1131" r:id="rId51"/>
    <p:sldId id="1054" r:id="rId52"/>
    <p:sldId id="1055" r:id="rId53"/>
    <p:sldId id="1056" r:id="rId54"/>
    <p:sldId id="1057" r:id="rId55"/>
    <p:sldId id="1132" r:id="rId56"/>
    <p:sldId id="1133" r:id="rId57"/>
    <p:sldId id="1134" r:id="rId58"/>
    <p:sldId id="1135" r:id="rId59"/>
    <p:sldId id="1155" r:id="rId60"/>
    <p:sldId id="1136" r:id="rId61"/>
    <p:sldId id="1137" r:id="rId62"/>
    <p:sldId id="1138" r:id="rId63"/>
    <p:sldId id="1066" r:id="rId64"/>
    <p:sldId id="1140" r:id="rId65"/>
    <p:sldId id="1141" r:id="rId66"/>
    <p:sldId id="1142" r:id="rId67"/>
    <p:sldId id="1143" r:id="rId68"/>
    <p:sldId id="1073" r:id="rId69"/>
    <p:sldId id="1156" r:id="rId70"/>
    <p:sldId id="1144" r:id="rId71"/>
    <p:sldId id="1077" r:id="rId72"/>
    <p:sldId id="1145" r:id="rId73"/>
    <p:sldId id="1146" r:id="rId74"/>
    <p:sldId id="1147" r:id="rId75"/>
    <p:sldId id="1148" r:id="rId76"/>
    <p:sldId id="1149" r:id="rId77"/>
    <p:sldId id="1150" r:id="rId78"/>
    <p:sldId id="1084" r:id="rId79"/>
    <p:sldId id="1151" r:id="rId80"/>
    <p:sldId id="1152" r:id="rId81"/>
    <p:sldId id="1153" r:id="rId82"/>
    <p:sldId id="1157" r:id="rId83"/>
    <p:sldId id="1154" r:id="rId84"/>
    <p:sldId id="291" r:id="rId85"/>
  </p:sldIdLst>
  <p:sldSz cx="9144000" cy="5143500" type="screen16x9"/>
  <p:notesSz cx="6858000" cy="9144000"/>
  <p:custDataLst>
    <p:tags r:id="rId87"/>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34"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F42FDA-19AD-C741-A1FE-B578C31DDC99}" v="2" dt="2026-02-05T11:45:53.4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790" autoAdjust="0"/>
    <p:restoredTop sz="96304" autoAdjust="0"/>
  </p:normalViewPr>
  <p:slideViewPr>
    <p:cSldViewPr snapToGrid="0" showGuides="1">
      <p:cViewPr varScale="1">
        <p:scale>
          <a:sx n="221" d="100"/>
          <a:sy n="221" d="100"/>
        </p:scale>
        <p:origin x="600" y="176"/>
      </p:cViewPr>
      <p:guideLst>
        <p:guide orient="horz" pos="1620"/>
        <p:guide pos="336"/>
      </p:guideLst>
    </p:cSldViewPr>
  </p:slideViewPr>
  <p:notesTextViewPr>
    <p:cViewPr>
      <p:scale>
        <a:sx n="1" d="1"/>
        <a:sy n="1" d="1"/>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gs" Target="tags/tag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áth, Július" userId="aebde9b9-dccc-4475-a9ac-c05e78323d7a" providerId="ADAL" clId="{4A0811C8-ED2F-505E-B787-C8270CED5046}"/>
    <pc:docChg chg="custSel modSld">
      <pc:chgData name="Baráth, Július" userId="aebde9b9-dccc-4475-a9ac-c05e78323d7a" providerId="ADAL" clId="{4A0811C8-ED2F-505E-B787-C8270CED5046}" dt="2026-02-05T11:48:08.891" v="101" actId="14734"/>
      <pc:docMkLst>
        <pc:docMk/>
      </pc:docMkLst>
      <pc:sldChg chg="modSp mod">
        <pc:chgData name="Baráth, Július" userId="aebde9b9-dccc-4475-a9ac-c05e78323d7a" providerId="ADAL" clId="{4A0811C8-ED2F-505E-B787-C8270CED5046}" dt="2026-02-05T10:08:45.317" v="3" actId="113"/>
        <pc:sldMkLst>
          <pc:docMk/>
          <pc:sldMk cId="3529212767" sldId="926"/>
        </pc:sldMkLst>
        <pc:spChg chg="mod">
          <ac:chgData name="Baráth, Július" userId="aebde9b9-dccc-4475-a9ac-c05e78323d7a" providerId="ADAL" clId="{4A0811C8-ED2F-505E-B787-C8270CED5046}" dt="2026-02-05T10:08:45.317" v="3" actId="113"/>
          <ac:spMkLst>
            <pc:docMk/>
            <pc:sldMk cId="3529212767" sldId="926"/>
            <ac:spMk id="8195" creationId="{00000000-0000-0000-0000-000000000000}"/>
          </ac:spMkLst>
        </pc:spChg>
      </pc:sldChg>
      <pc:sldChg chg="modSp mod">
        <pc:chgData name="Baráth, Július" userId="aebde9b9-dccc-4475-a9ac-c05e78323d7a" providerId="ADAL" clId="{4A0811C8-ED2F-505E-B787-C8270CED5046}" dt="2026-02-05T11:06:08.171" v="4" actId="113"/>
        <pc:sldMkLst>
          <pc:docMk/>
          <pc:sldMk cId="3380731586" sldId="1054"/>
        </pc:sldMkLst>
        <pc:spChg chg="mod">
          <ac:chgData name="Baráth, Július" userId="aebde9b9-dccc-4475-a9ac-c05e78323d7a" providerId="ADAL" clId="{4A0811C8-ED2F-505E-B787-C8270CED5046}" dt="2026-02-05T11:06:08.171" v="4" actId="113"/>
          <ac:spMkLst>
            <pc:docMk/>
            <pc:sldMk cId="3380731586" sldId="1054"/>
            <ac:spMk id="4" creationId="{50693879-5816-3444-9D50-A12F1F37F5DE}"/>
          </ac:spMkLst>
        </pc:spChg>
      </pc:sldChg>
      <pc:sldChg chg="modSp mod">
        <pc:chgData name="Baráth, Július" userId="aebde9b9-dccc-4475-a9ac-c05e78323d7a" providerId="ADAL" clId="{4A0811C8-ED2F-505E-B787-C8270CED5046}" dt="2026-02-05T10:07:50.902" v="0" actId="113"/>
        <pc:sldMkLst>
          <pc:docMk/>
          <pc:sldMk cId="564696256" sldId="1063"/>
        </pc:sldMkLst>
        <pc:spChg chg="mod">
          <ac:chgData name="Baráth, Július" userId="aebde9b9-dccc-4475-a9ac-c05e78323d7a" providerId="ADAL" clId="{4A0811C8-ED2F-505E-B787-C8270CED5046}" dt="2026-02-05T10:07:50.902" v="0" actId="113"/>
          <ac:spMkLst>
            <pc:docMk/>
            <pc:sldMk cId="564696256" sldId="1063"/>
            <ac:spMk id="8195" creationId="{00000000-0000-0000-0000-000000000000}"/>
          </ac:spMkLst>
        </pc:spChg>
      </pc:sldChg>
      <pc:sldChg chg="addSp modSp mod">
        <pc:chgData name="Baráth, Július" userId="aebde9b9-dccc-4475-a9ac-c05e78323d7a" providerId="ADAL" clId="{4A0811C8-ED2F-505E-B787-C8270CED5046}" dt="2026-02-05T11:13:18.824" v="63" actId="20577"/>
        <pc:sldMkLst>
          <pc:docMk/>
          <pc:sldMk cId="1956332920" sldId="1140"/>
        </pc:sldMkLst>
        <pc:spChg chg="add mod">
          <ac:chgData name="Baráth, Július" userId="aebde9b9-dccc-4475-a9ac-c05e78323d7a" providerId="ADAL" clId="{4A0811C8-ED2F-505E-B787-C8270CED5046}" dt="2026-02-05T11:13:18.824" v="63" actId="20577"/>
          <ac:spMkLst>
            <pc:docMk/>
            <pc:sldMk cId="1956332920" sldId="1140"/>
            <ac:spMk id="2" creationId="{A58FF6D4-A83F-82AC-07EB-BE1E1F23DF54}"/>
          </ac:spMkLst>
        </pc:spChg>
      </pc:sldChg>
      <pc:sldChg chg="modSp mod">
        <pc:chgData name="Baráth, Július" userId="aebde9b9-dccc-4475-a9ac-c05e78323d7a" providerId="ADAL" clId="{4A0811C8-ED2F-505E-B787-C8270CED5046}" dt="2026-02-05T11:48:08.891" v="101" actId="14734"/>
        <pc:sldMkLst>
          <pc:docMk/>
          <pc:sldMk cId="3279422067" sldId="1157"/>
        </pc:sldMkLst>
        <pc:graphicFrameChg chg="mod modGraphic">
          <ac:chgData name="Baráth, Július" userId="aebde9b9-dccc-4475-a9ac-c05e78323d7a" providerId="ADAL" clId="{4A0811C8-ED2F-505E-B787-C8270CED5046}" dt="2026-02-05T11:48:08.891" v="101" actId="14734"/>
          <ac:graphicFrameMkLst>
            <pc:docMk/>
            <pc:sldMk cId="3279422067" sldId="1157"/>
            <ac:graphicFrameMk id="4" creationId="{6C9E094F-F597-7F4E-B923-A71C2FD64FDB}"/>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2/5/26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tripplite.com/products/ethernet-cable-types"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Networks v7.0 (ITN)</a:t>
            </a:r>
          </a:p>
          <a:p>
            <a:pPr>
              <a:buFontTx/>
              <a:buNone/>
            </a:pPr>
            <a:r>
              <a:rPr lang="en-US" sz="1200" b="0" dirty="0"/>
              <a:t>Module 3: </a:t>
            </a:r>
            <a:r>
              <a:rPr lang="en-US" sz="1200" dirty="0">
                <a:solidFill>
                  <a:schemeClr val="accent5">
                    <a:lumMod val="40000"/>
                    <a:lumOff val="60000"/>
                  </a:schemeClr>
                </a:solidFill>
              </a:rPr>
              <a:t>Protocols and Models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3.1.9</a:t>
            </a:r>
            <a:r>
              <a:rPr lang="en-US" baseline="0" dirty="0">
                <a:latin typeface="Arial" charset="0"/>
              </a:rPr>
              <a:t> </a:t>
            </a:r>
            <a:r>
              <a:rPr lang="en-US" sz="1200" b="0" dirty="0"/>
              <a:t>– </a:t>
            </a:r>
            <a:r>
              <a:rPr lang="en-US" altLang="en-US" dirty="0"/>
              <a:t>Message Timing</a:t>
            </a: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11</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3.1.10</a:t>
            </a:r>
            <a:r>
              <a:rPr lang="en-US" baseline="0" dirty="0">
                <a:latin typeface="Arial" charset="0"/>
              </a:rPr>
              <a:t>  </a:t>
            </a:r>
            <a:r>
              <a:rPr lang="en-US" sz="1200" b="0" dirty="0"/>
              <a:t>– </a:t>
            </a:r>
            <a:r>
              <a:rPr lang="en-US" altLang="en-US" dirty="0"/>
              <a:t>Message Delivery Options</a:t>
            </a: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3.2 – Protocols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3.2 – Protocols</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3.2.1 – </a:t>
            </a:r>
            <a:r>
              <a:rPr lang="en-US" altLang="en-US" dirty="0"/>
              <a:t>Network Protocol Overview</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427554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3.2 – Protocols</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3.2.2</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altLang="en-US" dirty="0"/>
              <a:t>Network Protocol Functions</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427554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3.2 – Protocols</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3.2.3</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altLang="en-US" dirty="0"/>
              <a:t>Protocol Interaction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3.2.4</a:t>
            </a:r>
            <a:r>
              <a:rPr lang="en-US" sz="1200" kern="1200" baseline="0" dirty="0">
                <a:solidFill>
                  <a:schemeClr val="tx1"/>
                </a:solidFill>
                <a:latin typeface="Arial" charset="0"/>
                <a:ea typeface="ＭＳ Ｐゴシック" charset="0"/>
                <a:cs typeface="ＭＳ Ｐゴシック" charset="0"/>
              </a:rPr>
              <a:t> </a:t>
            </a:r>
            <a:r>
              <a:rPr lang="en-US" sz="1200" dirty="0">
                <a:effectLst/>
              </a:rPr>
              <a:t>– Check Your Understanding - </a:t>
            </a:r>
            <a:r>
              <a:rPr lang="en-US" sz="1200" b="0" dirty="0"/>
              <a:t>Protocols</a:t>
            </a:r>
            <a:r>
              <a:rPr lang="en-US" sz="1200" b="0" baseline="0" dirty="0"/>
              <a:t> </a:t>
            </a:r>
            <a:endParaRPr lang="en-US" dirty="0"/>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427554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3.3 – Protocol</a:t>
            </a:r>
            <a:r>
              <a:rPr lang="en-US" sz="1200" b="0" baseline="0" dirty="0"/>
              <a:t> Suites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3.3 – Protocol</a:t>
            </a:r>
            <a:r>
              <a:rPr lang="en-US" sz="1200" b="0" baseline="0" dirty="0"/>
              <a:t> Suites</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3.3.2</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altLang="en-US" dirty="0"/>
              <a:t>Evolution of Protocol Suites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515876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3.3 – Protocol</a:t>
            </a:r>
            <a:r>
              <a:rPr lang="en-US" sz="1200" b="0" baseline="0" dirty="0"/>
              <a:t> Suites</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3.3.3</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altLang="en-US" dirty="0"/>
              <a:t>TCP/IP Protocol Example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515876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3.3 – Protocol</a:t>
            </a:r>
            <a:r>
              <a:rPr lang="en-US" sz="1200" b="0" baseline="0" dirty="0"/>
              <a:t> Suites</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3.3.4</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altLang="en-US" dirty="0"/>
              <a:t>TCP/IP Protocol Suite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515876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3.3 – Protocol</a:t>
            </a:r>
            <a:r>
              <a:rPr lang="en-US" sz="1200" b="0" baseline="0" dirty="0"/>
              <a:t> Suites</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3.3.5</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altLang="en-US" dirty="0"/>
              <a:t>TCP/IP Communication Process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3.3.6 </a:t>
            </a:r>
            <a:r>
              <a:rPr lang="en-US" sz="1200" dirty="0">
                <a:effectLst/>
              </a:rPr>
              <a:t>– Check Your Understanding –</a:t>
            </a:r>
            <a:r>
              <a:rPr lang="en-US" sz="1200" baseline="0" dirty="0">
                <a:effectLst/>
              </a:rPr>
              <a:t> </a:t>
            </a:r>
            <a:r>
              <a:rPr lang="en-US" sz="1200" b="0" dirty="0"/>
              <a:t>Protocol</a:t>
            </a:r>
            <a:r>
              <a:rPr lang="en-US" sz="1200" b="0" baseline="0" dirty="0"/>
              <a:t> Suites</a:t>
            </a:r>
            <a:endParaRPr lang="en-GB" b="0" dirty="0"/>
          </a:p>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515876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3.4 – Standards</a:t>
            </a:r>
            <a:r>
              <a:rPr lang="en-US" sz="1200" b="0" baseline="0" dirty="0"/>
              <a:t> Organizations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3.4 – Standards</a:t>
            </a:r>
            <a:r>
              <a:rPr lang="en-US" sz="1200" b="0" baseline="0" dirty="0"/>
              <a:t> Organizations</a:t>
            </a:r>
            <a:endParaRPr lang="en-GB" b="0" dirty="0"/>
          </a:p>
          <a:p>
            <a:r>
              <a:rPr lang="en-US" dirty="0"/>
              <a:t>3.4.1</a:t>
            </a:r>
            <a:r>
              <a:rPr lang="en-US" baseline="0" dirty="0"/>
              <a:t> – Open Standards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278440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3.4 – Standards</a:t>
            </a:r>
            <a:r>
              <a:rPr lang="en-US" sz="1200" b="0" baseline="0" dirty="0"/>
              <a:t> Organizations</a:t>
            </a:r>
            <a:endParaRPr lang="en-GB" b="0" dirty="0"/>
          </a:p>
          <a:p>
            <a:r>
              <a:rPr lang="en-US" dirty="0"/>
              <a:t>3.4.2</a:t>
            </a:r>
            <a:r>
              <a:rPr lang="en-US" baseline="0" dirty="0"/>
              <a:t> – Internet Standards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278440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3.4 – Standards</a:t>
            </a:r>
            <a:r>
              <a:rPr lang="en-US" sz="1200" b="0" baseline="0" dirty="0"/>
              <a:t> Organizations</a:t>
            </a:r>
            <a:endParaRPr lang="en-GB" b="0" dirty="0"/>
          </a:p>
          <a:p>
            <a:r>
              <a:rPr lang="en-US" dirty="0"/>
              <a:t>3.4.3</a:t>
            </a:r>
            <a:r>
              <a:rPr lang="en-US" baseline="0" dirty="0"/>
              <a:t> – </a:t>
            </a:r>
            <a:r>
              <a:rPr lang="en-US" altLang="en-US" dirty="0"/>
              <a:t>Electronic and Communications Standards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278440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3.5 – Reference Models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3.5 – Reference Models</a:t>
            </a:r>
            <a:endParaRPr lang="en-GB" b="0" dirty="0"/>
          </a:p>
          <a:p>
            <a:pPr>
              <a:lnSpc>
                <a:spcPct val="80000"/>
              </a:lnSpc>
              <a:buFontTx/>
              <a:buNone/>
            </a:pPr>
            <a:r>
              <a:rPr lang="en-US" dirty="0">
                <a:latin typeface="Arial" charset="0"/>
              </a:rPr>
              <a:t>3.5.1 – </a:t>
            </a:r>
            <a:r>
              <a:rPr lang="en-US" altLang="en-US" dirty="0"/>
              <a:t>The Benefits of Using a Layered Model</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1795741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3.5 – Reference Models</a:t>
            </a:r>
            <a:endParaRPr lang="en-GB" b="0" dirty="0"/>
          </a:p>
          <a:p>
            <a:pPr>
              <a:lnSpc>
                <a:spcPct val="80000"/>
              </a:lnSpc>
              <a:buFontTx/>
              <a:buNone/>
            </a:pPr>
            <a:r>
              <a:rPr lang="en-US" dirty="0">
                <a:latin typeface="Arial" charset="0"/>
              </a:rPr>
              <a:t>3.5.2 – </a:t>
            </a:r>
            <a:r>
              <a:rPr lang="en-US" altLang="en-US" sz="1200" dirty="0"/>
              <a:t>The OSI Reference Model</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179574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3.5 – Reference Models</a:t>
            </a:r>
            <a:endParaRPr lang="en-GB" b="0" dirty="0"/>
          </a:p>
          <a:p>
            <a:pPr>
              <a:lnSpc>
                <a:spcPct val="80000"/>
              </a:lnSpc>
              <a:buFontTx/>
              <a:buNone/>
            </a:pPr>
            <a:r>
              <a:rPr lang="en-US" dirty="0">
                <a:latin typeface="Arial" charset="0"/>
              </a:rPr>
              <a:t>3.5.3 – </a:t>
            </a:r>
            <a:r>
              <a:rPr lang="en-US" altLang="en-US" sz="1200" dirty="0"/>
              <a:t>The TCP/IP Reference Model</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179574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3.6 – Data</a:t>
            </a:r>
            <a:r>
              <a:rPr lang="en-US" sz="1200" b="0" baseline="0" dirty="0"/>
              <a:t> Encapsulation</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573015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a:latin typeface="Arial" charset="0"/>
              </a:rPr>
              <a:t>3.1.2</a:t>
            </a:r>
            <a:r>
              <a:rPr lang="en-US" baseline="0">
                <a:latin typeface="Arial" charset="0"/>
              </a:rPr>
              <a:t> </a:t>
            </a:r>
            <a:r>
              <a:rPr lang="en-US" sz="1200" b="0"/>
              <a:t>–</a:t>
            </a:r>
            <a:r>
              <a:rPr lang="en-US" altLang="en-US"/>
              <a:t>Communications </a:t>
            </a:r>
            <a:r>
              <a:rPr lang="en-US" altLang="en-US" dirty="0"/>
              <a:t>Fundamentals</a:t>
            </a:r>
            <a:endParaRPr lang="en-US" baseline="0" dirty="0">
              <a:latin typeface="Arial" charset="0"/>
            </a:endParaRPr>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3.6 – Data</a:t>
            </a:r>
            <a:r>
              <a:rPr lang="en-US" sz="1200" b="0" baseline="0" dirty="0"/>
              <a:t> Encapsulation</a:t>
            </a:r>
            <a:endParaRPr lang="en-GB" b="0" dirty="0"/>
          </a:p>
          <a:p>
            <a:pPr>
              <a:lnSpc>
                <a:spcPct val="80000"/>
              </a:lnSpc>
              <a:buFontTx/>
              <a:buNone/>
            </a:pPr>
            <a:r>
              <a:rPr lang="en-US" dirty="0">
                <a:latin typeface="Arial" charset="0"/>
              </a:rPr>
              <a:t>3.6.1 – Segmenting</a:t>
            </a:r>
            <a:r>
              <a:rPr lang="en-US" baseline="0" dirty="0">
                <a:latin typeface="Arial" charset="0"/>
              </a:rPr>
              <a:t> Messages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251845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3.6 – Data</a:t>
            </a:r>
            <a:r>
              <a:rPr lang="en-US" sz="1200" b="0" baseline="0" dirty="0"/>
              <a:t> Encapsulation</a:t>
            </a:r>
            <a:endParaRPr lang="en-GB" b="0" dirty="0"/>
          </a:p>
          <a:p>
            <a:pPr>
              <a:lnSpc>
                <a:spcPct val="80000"/>
              </a:lnSpc>
              <a:buFontTx/>
              <a:buNone/>
            </a:pPr>
            <a:r>
              <a:rPr lang="en-US" dirty="0">
                <a:latin typeface="Arial" charset="0"/>
              </a:rPr>
              <a:t>3.6.2 – Sequencing</a:t>
            </a:r>
            <a:r>
              <a:rPr lang="en-US" baseline="0" dirty="0">
                <a:latin typeface="Arial"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2518452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3.6 – Data</a:t>
            </a:r>
            <a:r>
              <a:rPr lang="en-US" sz="1200" b="0" baseline="0" dirty="0"/>
              <a:t> Encapsulation</a:t>
            </a:r>
            <a:endParaRPr lang="en-GB" b="0" dirty="0"/>
          </a:p>
          <a:p>
            <a:pPr>
              <a:lnSpc>
                <a:spcPct val="80000"/>
              </a:lnSpc>
              <a:buFontTx/>
              <a:buNone/>
            </a:pPr>
            <a:r>
              <a:rPr lang="en-US" dirty="0">
                <a:latin typeface="Arial" charset="0"/>
              </a:rPr>
              <a:t>3.6.3 – </a:t>
            </a:r>
            <a:r>
              <a:rPr lang="en-US" altLang="en-US" dirty="0"/>
              <a:t>Protocol Data Units</a:t>
            </a:r>
            <a:r>
              <a:rPr lang="en-US" baseline="0" dirty="0">
                <a:latin typeface="Arial"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2518452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3.6 – Data</a:t>
            </a:r>
            <a:r>
              <a:rPr lang="en-US" sz="1200" b="0" baseline="0" dirty="0"/>
              <a:t> Encapsulation</a:t>
            </a:r>
            <a:endParaRPr lang="en-GB" b="0" dirty="0"/>
          </a:p>
          <a:p>
            <a:pPr>
              <a:lnSpc>
                <a:spcPct val="80000"/>
              </a:lnSpc>
              <a:buFontTx/>
              <a:buNone/>
            </a:pPr>
            <a:r>
              <a:rPr lang="en-US" dirty="0">
                <a:latin typeface="Arial" charset="0"/>
              </a:rPr>
              <a:t>3.6.4 – </a:t>
            </a:r>
            <a:r>
              <a:rPr lang="en-US" sz="1200" kern="1200" dirty="0">
                <a:solidFill>
                  <a:schemeClr val="tx1"/>
                </a:solidFill>
                <a:latin typeface="Arial" charset="0"/>
                <a:ea typeface="ＭＳ Ｐゴシック" charset="0"/>
                <a:cs typeface="ＭＳ Ｐゴシック" charset="0"/>
              </a:rPr>
              <a:t> </a:t>
            </a:r>
            <a:r>
              <a:rPr lang="en-US" altLang="en-US" dirty="0"/>
              <a:t>Encapsulation Example</a:t>
            </a:r>
          </a:p>
          <a:p>
            <a:pPr marL="0" marR="0" lvl="0" indent="0" algn="l" defTabSz="457200" rtl="0" eaLnBrk="1" fontAlgn="auto" latinLnBrk="0" hangingPunct="1">
              <a:lnSpc>
                <a:spcPct val="80000"/>
              </a:lnSpc>
              <a:spcBef>
                <a:spcPts val="0"/>
              </a:spcBef>
              <a:spcAft>
                <a:spcPts val="0"/>
              </a:spcAft>
              <a:buClrTx/>
              <a:buSzTx/>
              <a:buFontTx/>
              <a:buNone/>
              <a:tabLst/>
              <a:defRPr/>
            </a:pPr>
            <a:endParaRPr lang="en-GB" b="0" dirty="0"/>
          </a:p>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515876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3.6 – Data</a:t>
            </a:r>
            <a:r>
              <a:rPr lang="en-US" sz="1200" b="0" baseline="0" dirty="0"/>
              <a:t> Encapsulation</a:t>
            </a:r>
            <a:endParaRPr lang="en-GB" b="0" dirty="0"/>
          </a:p>
          <a:p>
            <a:pPr>
              <a:lnSpc>
                <a:spcPct val="80000"/>
              </a:lnSpc>
              <a:buFontTx/>
              <a:buNone/>
            </a:pPr>
            <a:r>
              <a:rPr lang="en-US" dirty="0">
                <a:latin typeface="Arial" charset="0"/>
              </a:rPr>
              <a:t>3.6.5 – </a:t>
            </a:r>
            <a:r>
              <a:rPr lang="en-US" altLang="en-US" dirty="0"/>
              <a:t>De-encapsulation Example</a:t>
            </a:r>
          </a:p>
          <a:p>
            <a:pPr>
              <a:buFontTx/>
              <a:buNone/>
            </a:pPr>
            <a:r>
              <a:rPr lang="en-US" dirty="0"/>
              <a:t>3.6.6 </a:t>
            </a:r>
            <a:r>
              <a:rPr lang="en-US" sz="1200" dirty="0">
                <a:effectLst/>
              </a:rPr>
              <a:t>– Check Your Understanding –</a:t>
            </a:r>
            <a:r>
              <a:rPr lang="en-US" sz="1200" baseline="0" dirty="0">
                <a:effectLst/>
              </a:rPr>
              <a:t> </a:t>
            </a:r>
            <a:r>
              <a:rPr lang="en-US" sz="1200" b="0" dirty="0"/>
              <a:t>Data</a:t>
            </a:r>
            <a:r>
              <a:rPr lang="en-US" sz="1200" b="0" baseline="0" dirty="0"/>
              <a:t> Encapsulation</a:t>
            </a:r>
            <a:endParaRPr lang="en-GB" b="0" dirty="0"/>
          </a:p>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5158769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0651753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3.7.1 – Addresses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9884006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3.7.2 – </a:t>
            </a:r>
            <a:r>
              <a:rPr lang="en-US" altLang="en-US" dirty="0"/>
              <a:t>Layer 3 Logical Address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29884006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3.7.2 – </a:t>
            </a:r>
            <a:r>
              <a:rPr lang="en-US" altLang="en-US" dirty="0"/>
              <a:t>Layer 3 Logical Address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9884006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3.7.3 – </a:t>
            </a:r>
            <a:r>
              <a:rPr lang="en-US" altLang="en-US" dirty="0"/>
              <a:t>Devices on the Same Network-</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988400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3.1.3</a:t>
            </a:r>
            <a:r>
              <a:rPr lang="en-US" baseline="0" dirty="0">
                <a:latin typeface="Arial" charset="0"/>
              </a:rPr>
              <a:t> </a:t>
            </a:r>
            <a:r>
              <a:rPr lang="en-US" sz="1200" b="0" dirty="0"/>
              <a:t>– </a:t>
            </a:r>
            <a:r>
              <a:rPr lang="en-US" altLang="en-US" dirty="0"/>
              <a:t>Communications Protocols</a:t>
            </a: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3.7.4 – </a:t>
            </a:r>
            <a:r>
              <a:rPr lang="en-US" altLang="en-US" dirty="0"/>
              <a:t>Role of the Data Link Layer Addresses: Same IP Network</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9884006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3.7.5 – </a:t>
            </a:r>
            <a:r>
              <a:rPr lang="en-US" altLang="en-US" dirty="0"/>
              <a:t>Devices on a Remote Network</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25623459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3.7.6 – </a:t>
            </a:r>
            <a:r>
              <a:rPr lang="en-US" altLang="en-US" dirty="0"/>
              <a:t>Role of the Network Layer Addresses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40078384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3.7.7 – </a:t>
            </a:r>
            <a:r>
              <a:rPr lang="en-US" altLang="en-US" dirty="0"/>
              <a:t>Role of the Data Link Layer Addresses: Different IP Networks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9209769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3.7.7 – </a:t>
            </a:r>
            <a:r>
              <a:rPr lang="en-US" altLang="en-US" dirty="0"/>
              <a:t>Role of the Data Link Layer Addresses: Different IP Networks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9209769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3.7.8 – </a:t>
            </a:r>
            <a:r>
              <a:rPr lang="en-US" altLang="en-US" dirty="0"/>
              <a:t>Data Link Addresses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24020968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3.7.8 – </a:t>
            </a:r>
            <a:r>
              <a:rPr lang="en-US" altLang="en-US" dirty="0"/>
              <a:t>Data Link Addresses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4020968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3.7.8 – </a:t>
            </a:r>
            <a:r>
              <a:rPr lang="en-US" altLang="en-US" dirty="0"/>
              <a:t>Data Link Addresses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24020968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3.7 – Data</a:t>
            </a:r>
            <a:r>
              <a:rPr lang="en-US" sz="1200" b="0" baseline="0" dirty="0"/>
              <a:t> Access</a:t>
            </a:r>
            <a:endParaRPr lang="en-GB" b="0" dirty="0"/>
          </a:p>
          <a:p>
            <a:pPr>
              <a:lnSpc>
                <a:spcPct val="80000"/>
              </a:lnSpc>
              <a:buFontTx/>
              <a:buNone/>
            </a:pPr>
            <a:r>
              <a:rPr lang="en-US" dirty="0">
                <a:latin typeface="Arial" charset="0"/>
              </a:rPr>
              <a:t>3.7.8 – </a:t>
            </a:r>
            <a:r>
              <a:rPr lang="en-US" altLang="en-US" dirty="0"/>
              <a:t>Data Link Addresses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4020968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Introduction to Networks v</a:t>
            </a:r>
            <a:r>
              <a:rPr lang="en-US" b="0" dirty="0"/>
              <a:t>7.0 (ITN)</a:t>
            </a:r>
          </a:p>
          <a:p>
            <a:r>
              <a:rPr lang="en-US" dirty="0"/>
              <a:t>Module 4: Physical Layer</a:t>
            </a:r>
          </a:p>
        </p:txBody>
      </p:sp>
      <p:sp>
        <p:nvSpPr>
          <p:cNvPr id="4" name="Slide Number Placeholder 3"/>
          <p:cNvSpPr>
            <a:spLocks noGrp="1"/>
          </p:cNvSpPr>
          <p:nvPr>
            <p:ph type="sldNum" sz="quarter" idx="10"/>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4265980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3.1.4</a:t>
            </a:r>
            <a:r>
              <a:rPr lang="en-US" baseline="0" dirty="0">
                <a:latin typeface="Arial" charset="0"/>
              </a:rPr>
              <a:t> </a:t>
            </a:r>
            <a:r>
              <a:rPr lang="en-US" sz="1200" b="0" dirty="0"/>
              <a:t>– </a:t>
            </a:r>
            <a:r>
              <a:rPr lang="en-US" altLang="en-US" dirty="0"/>
              <a:t>Rules Establishment (Cont.)</a:t>
            </a: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4.1- Purpose of the Physical Layer</a:t>
            </a:r>
          </a:p>
        </p:txBody>
      </p:sp>
      <p:sp>
        <p:nvSpPr>
          <p:cNvPr id="4" name="Slide Number Placeholder 3"/>
          <p:cNvSpPr>
            <a:spLocks noGrp="1"/>
          </p:cNvSpPr>
          <p:nvPr>
            <p:ph type="sldNum" sz="quarter" idx="10"/>
          </p:nvPr>
        </p:nvSpPr>
        <p:spPr/>
        <p:txBody>
          <a:bodyPr/>
          <a:lstStyle/>
          <a:p>
            <a:fld id="{5641018C-6CAF-B84E-B92C-ECB119457FBA}" type="slidenum">
              <a:rPr lang="en-US" smtClean="0"/>
              <a:t>50</a:t>
            </a:fld>
            <a:endParaRPr lang="en-US" dirty="0"/>
          </a:p>
        </p:txBody>
      </p:sp>
    </p:spTree>
    <p:extLst>
      <p:ext uri="{BB962C8B-B14F-4D97-AF65-F5344CB8AC3E}">
        <p14:creationId xmlns:p14="http://schemas.microsoft.com/office/powerpoint/2010/main" val="29684142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4.1 – Purpose of the Physical Layer</a:t>
            </a:r>
          </a:p>
          <a:p>
            <a:r>
              <a:rPr lang="en-US" dirty="0"/>
              <a:t>4.1.1 – The Physical Connection</a:t>
            </a:r>
          </a:p>
        </p:txBody>
      </p:sp>
      <p:sp>
        <p:nvSpPr>
          <p:cNvPr id="4" name="Slide Number Placeholder 3"/>
          <p:cNvSpPr>
            <a:spLocks noGrp="1"/>
          </p:cNvSpPr>
          <p:nvPr>
            <p:ph type="sldNum" sz="quarter" idx="5"/>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33120770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4.1 – Purpose of the Physical Layer</a:t>
            </a:r>
          </a:p>
          <a:p>
            <a:r>
              <a:rPr lang="en-US" dirty="0"/>
              <a:t>4.1.2 – The Physical Layer</a:t>
            </a:r>
          </a:p>
          <a:p>
            <a:r>
              <a:rPr lang="en-US" dirty="0"/>
              <a:t>4.1.3 – Check Your Understanding – Purpose of the Physical Layer</a:t>
            </a:r>
          </a:p>
        </p:txBody>
      </p:sp>
      <p:sp>
        <p:nvSpPr>
          <p:cNvPr id="4" name="Slide Number Placeholder 3"/>
          <p:cNvSpPr>
            <a:spLocks noGrp="1"/>
          </p:cNvSpPr>
          <p:nvPr>
            <p:ph type="sldNum" sz="quarter" idx="5"/>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28372423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53</a:t>
            </a:fld>
            <a:endParaRPr lang="en-US" dirty="0"/>
          </a:p>
        </p:txBody>
      </p:sp>
    </p:spTree>
    <p:extLst>
      <p:ext uri="{BB962C8B-B14F-4D97-AF65-F5344CB8AC3E}">
        <p14:creationId xmlns:p14="http://schemas.microsoft.com/office/powerpoint/2010/main" val="19835341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4.2.1 – Physical Layer Standards</a:t>
            </a:r>
          </a:p>
        </p:txBody>
      </p:sp>
      <p:sp>
        <p:nvSpPr>
          <p:cNvPr id="4" name="Slide Number Placeholder 3"/>
          <p:cNvSpPr>
            <a:spLocks noGrp="1"/>
          </p:cNvSpPr>
          <p:nvPr>
            <p:ph type="sldNum" sz="quarter" idx="5"/>
          </p:nvPr>
        </p:nvSpPr>
        <p:spPr/>
        <p:txBody>
          <a:bodyPr/>
          <a:lstStyle/>
          <a:p>
            <a:fld id="{5641018C-6CAF-B84E-B92C-ECB119457FBA}" type="slidenum">
              <a:rPr lang="en-US" smtClean="0"/>
              <a:t>54</a:t>
            </a:fld>
            <a:endParaRPr lang="en-US" dirty="0"/>
          </a:p>
        </p:txBody>
      </p:sp>
    </p:spTree>
    <p:extLst>
      <p:ext uri="{BB962C8B-B14F-4D97-AF65-F5344CB8AC3E}">
        <p14:creationId xmlns:p14="http://schemas.microsoft.com/office/powerpoint/2010/main" val="26814655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4.2.2 – Physical Components</a:t>
            </a:r>
          </a:p>
        </p:txBody>
      </p:sp>
      <p:sp>
        <p:nvSpPr>
          <p:cNvPr id="4" name="Slide Number Placeholder 3"/>
          <p:cNvSpPr>
            <a:spLocks noGrp="1"/>
          </p:cNvSpPr>
          <p:nvPr>
            <p:ph type="sldNum" sz="quarter" idx="5"/>
          </p:nvPr>
        </p:nvSpPr>
        <p:spPr/>
        <p:txBody>
          <a:bodyPr/>
          <a:lstStyle/>
          <a:p>
            <a:fld id="{5641018C-6CAF-B84E-B92C-ECB119457FBA}" type="slidenum">
              <a:rPr lang="en-US" smtClean="0"/>
              <a:t>55</a:t>
            </a:fld>
            <a:endParaRPr lang="en-US" dirty="0"/>
          </a:p>
        </p:txBody>
      </p:sp>
    </p:spTree>
    <p:extLst>
      <p:ext uri="{BB962C8B-B14F-4D97-AF65-F5344CB8AC3E}">
        <p14:creationId xmlns:p14="http://schemas.microsoft.com/office/powerpoint/2010/main" val="23749595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4.2.3 – Encoding</a:t>
            </a:r>
          </a:p>
        </p:txBody>
      </p:sp>
      <p:sp>
        <p:nvSpPr>
          <p:cNvPr id="4" name="Slide Number Placeholder 3"/>
          <p:cNvSpPr>
            <a:spLocks noGrp="1"/>
          </p:cNvSpPr>
          <p:nvPr>
            <p:ph type="sldNum" sz="quarter" idx="5"/>
          </p:nvPr>
        </p:nvSpPr>
        <p:spPr/>
        <p:txBody>
          <a:bodyPr/>
          <a:lstStyle/>
          <a:p>
            <a:fld id="{5641018C-6CAF-B84E-B92C-ECB119457FBA}" type="slidenum">
              <a:rPr lang="en-US" smtClean="0"/>
              <a:t>56</a:t>
            </a:fld>
            <a:endParaRPr lang="en-US" dirty="0"/>
          </a:p>
        </p:txBody>
      </p:sp>
    </p:spTree>
    <p:extLst>
      <p:ext uri="{BB962C8B-B14F-4D97-AF65-F5344CB8AC3E}">
        <p14:creationId xmlns:p14="http://schemas.microsoft.com/office/powerpoint/2010/main" val="35165811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4.2.4 – Signaling</a:t>
            </a:r>
          </a:p>
        </p:txBody>
      </p:sp>
      <p:sp>
        <p:nvSpPr>
          <p:cNvPr id="4" name="Slide Number Placeholder 3"/>
          <p:cNvSpPr>
            <a:spLocks noGrp="1"/>
          </p:cNvSpPr>
          <p:nvPr>
            <p:ph type="sldNum" sz="quarter" idx="5"/>
          </p:nvPr>
        </p:nvSpPr>
        <p:spPr/>
        <p:txBody>
          <a:bodyPr/>
          <a:lstStyle/>
          <a:p>
            <a:fld id="{5641018C-6CAF-B84E-B92C-ECB119457FBA}" type="slidenum">
              <a:rPr lang="en-US" smtClean="0"/>
              <a:t>57</a:t>
            </a:fld>
            <a:endParaRPr lang="en-US" dirty="0"/>
          </a:p>
        </p:txBody>
      </p:sp>
    </p:spTree>
    <p:extLst>
      <p:ext uri="{BB962C8B-B14F-4D97-AF65-F5344CB8AC3E}">
        <p14:creationId xmlns:p14="http://schemas.microsoft.com/office/powerpoint/2010/main" val="37889786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4.2.5 – Bandwidth</a:t>
            </a:r>
          </a:p>
        </p:txBody>
      </p:sp>
      <p:sp>
        <p:nvSpPr>
          <p:cNvPr id="4" name="Slide Number Placeholder 3"/>
          <p:cNvSpPr>
            <a:spLocks noGrp="1"/>
          </p:cNvSpPr>
          <p:nvPr>
            <p:ph type="sldNum" sz="quarter" idx="5"/>
          </p:nvPr>
        </p:nvSpPr>
        <p:spPr/>
        <p:txBody>
          <a:bodyPr/>
          <a:lstStyle/>
          <a:p>
            <a:fld id="{5641018C-6CAF-B84E-B92C-ECB119457FBA}" type="slidenum">
              <a:rPr lang="en-US" smtClean="0"/>
              <a:t>58</a:t>
            </a:fld>
            <a:endParaRPr lang="en-US" dirty="0"/>
          </a:p>
        </p:txBody>
      </p:sp>
    </p:spTree>
    <p:extLst>
      <p:ext uri="{BB962C8B-B14F-4D97-AF65-F5344CB8AC3E}">
        <p14:creationId xmlns:p14="http://schemas.microsoft.com/office/powerpoint/2010/main" val="21236228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en-US" dirty="0"/>
          </a:p>
        </p:txBody>
      </p:sp>
      <p:sp>
        <p:nvSpPr>
          <p:cNvPr id="4" name="Zástupný objekt pre číslo snímky 3"/>
          <p:cNvSpPr>
            <a:spLocks noGrp="1"/>
          </p:cNvSpPr>
          <p:nvPr>
            <p:ph type="sldNum" sz="quarter" idx="5"/>
          </p:nvPr>
        </p:nvSpPr>
        <p:spPr/>
        <p:txBody>
          <a:bodyPr/>
          <a:lstStyle/>
          <a:p>
            <a:fld id="{5641018C-6CAF-B84E-B92C-ECB119457FBA}" type="slidenum">
              <a:rPr lang="en-US" smtClean="0"/>
              <a:t>59</a:t>
            </a:fld>
            <a:endParaRPr lang="en-US" dirty="0"/>
          </a:p>
        </p:txBody>
      </p:sp>
    </p:spTree>
    <p:extLst>
      <p:ext uri="{BB962C8B-B14F-4D97-AF65-F5344CB8AC3E}">
        <p14:creationId xmlns:p14="http://schemas.microsoft.com/office/powerpoint/2010/main" val="3505120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3.1.5</a:t>
            </a:r>
            <a:r>
              <a:rPr lang="en-US" baseline="0" dirty="0">
                <a:latin typeface="Arial" charset="0"/>
              </a:rPr>
              <a:t> </a:t>
            </a:r>
            <a:r>
              <a:rPr lang="en-US" sz="1200" b="0" dirty="0"/>
              <a:t>– </a:t>
            </a:r>
            <a:r>
              <a:rPr lang="en-US" altLang="en-US" dirty="0"/>
              <a:t>Network Protocol Requirements</a:t>
            </a: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4.2.6 – Bandwidth Terminology</a:t>
            </a:r>
          </a:p>
          <a:p>
            <a:r>
              <a:rPr lang="en-US" dirty="0"/>
              <a:t>4.2.7 Check Your Understanding – Physical Layer Characteristics</a:t>
            </a:r>
          </a:p>
        </p:txBody>
      </p:sp>
      <p:sp>
        <p:nvSpPr>
          <p:cNvPr id="4" name="Slide Number Placeholder 3"/>
          <p:cNvSpPr>
            <a:spLocks noGrp="1"/>
          </p:cNvSpPr>
          <p:nvPr>
            <p:ph type="sldNum" sz="quarter" idx="5"/>
          </p:nvPr>
        </p:nvSpPr>
        <p:spPr/>
        <p:txBody>
          <a:bodyPr/>
          <a:lstStyle/>
          <a:p>
            <a:fld id="{5641018C-6CAF-B84E-B92C-ECB119457FBA}" type="slidenum">
              <a:rPr lang="en-US" smtClean="0"/>
              <a:t>60</a:t>
            </a:fld>
            <a:endParaRPr lang="en-US" dirty="0"/>
          </a:p>
        </p:txBody>
      </p:sp>
    </p:spTree>
    <p:extLst>
      <p:ext uri="{BB962C8B-B14F-4D97-AF65-F5344CB8AC3E}">
        <p14:creationId xmlns:p14="http://schemas.microsoft.com/office/powerpoint/2010/main" val="4479213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61</a:t>
            </a:fld>
            <a:endParaRPr lang="en-US" dirty="0"/>
          </a:p>
        </p:txBody>
      </p:sp>
    </p:spTree>
    <p:extLst>
      <p:ext uri="{BB962C8B-B14F-4D97-AF65-F5344CB8AC3E}">
        <p14:creationId xmlns:p14="http://schemas.microsoft.com/office/powerpoint/2010/main" val="17739948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4.3.1 – Characteristics of Copper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62</a:t>
            </a:fld>
            <a:endParaRPr lang="en-US" dirty="0"/>
          </a:p>
        </p:txBody>
      </p:sp>
    </p:spTree>
    <p:extLst>
      <p:ext uri="{BB962C8B-B14F-4D97-AF65-F5344CB8AC3E}">
        <p14:creationId xmlns:p14="http://schemas.microsoft.com/office/powerpoint/2010/main" val="5444593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4.3.3 – Unshielded Twisted Pair (UTP)</a:t>
            </a:r>
          </a:p>
        </p:txBody>
      </p:sp>
      <p:sp>
        <p:nvSpPr>
          <p:cNvPr id="4" name="Slide Number Placeholder 3"/>
          <p:cNvSpPr>
            <a:spLocks noGrp="1"/>
          </p:cNvSpPr>
          <p:nvPr>
            <p:ph type="sldNum" sz="quarter" idx="5"/>
          </p:nvPr>
        </p:nvSpPr>
        <p:spPr/>
        <p:txBody>
          <a:bodyPr/>
          <a:lstStyle/>
          <a:p>
            <a:fld id="{5641018C-6CAF-B84E-B92C-ECB119457FBA}" type="slidenum">
              <a:rPr lang="en-US" smtClean="0"/>
              <a:t>63</a:t>
            </a:fld>
            <a:endParaRPr lang="en-US" dirty="0"/>
          </a:p>
        </p:txBody>
      </p:sp>
    </p:spTree>
    <p:extLst>
      <p:ext uri="{BB962C8B-B14F-4D97-AF65-F5344CB8AC3E}">
        <p14:creationId xmlns:p14="http://schemas.microsoft.com/office/powerpoint/2010/main" val="15168411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4.3.4 – Shielded Twisted Pair (STP)</a:t>
            </a:r>
          </a:p>
        </p:txBody>
      </p:sp>
      <p:sp>
        <p:nvSpPr>
          <p:cNvPr id="4" name="Slide Number Placeholder 3"/>
          <p:cNvSpPr>
            <a:spLocks noGrp="1"/>
          </p:cNvSpPr>
          <p:nvPr>
            <p:ph type="sldNum" sz="quarter" idx="5"/>
          </p:nvPr>
        </p:nvSpPr>
        <p:spPr/>
        <p:txBody>
          <a:bodyPr/>
          <a:lstStyle/>
          <a:p>
            <a:fld id="{5641018C-6CAF-B84E-B92C-ECB119457FBA}" type="slidenum">
              <a:rPr lang="en-US" smtClean="0"/>
              <a:t>64</a:t>
            </a:fld>
            <a:endParaRPr lang="en-US" dirty="0"/>
          </a:p>
        </p:txBody>
      </p:sp>
    </p:spTree>
    <p:extLst>
      <p:ext uri="{BB962C8B-B14F-4D97-AF65-F5344CB8AC3E}">
        <p14:creationId xmlns:p14="http://schemas.microsoft.com/office/powerpoint/2010/main" val="25573749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4.3.5 – Coaxial Cable</a:t>
            </a:r>
          </a:p>
          <a:p>
            <a:r>
              <a:rPr lang="en-US" dirty="0"/>
              <a:t>4.3.6 Check Your Understanding – Copper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65</a:t>
            </a:fld>
            <a:endParaRPr lang="en-US" dirty="0"/>
          </a:p>
        </p:txBody>
      </p:sp>
    </p:spTree>
    <p:extLst>
      <p:ext uri="{BB962C8B-B14F-4D97-AF65-F5344CB8AC3E}">
        <p14:creationId xmlns:p14="http://schemas.microsoft.com/office/powerpoint/2010/main" val="39948682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4.4 - UTP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66</a:t>
            </a:fld>
            <a:endParaRPr lang="en-US" dirty="0"/>
          </a:p>
        </p:txBody>
      </p:sp>
    </p:spTree>
    <p:extLst>
      <p:ext uri="{BB962C8B-B14F-4D97-AF65-F5344CB8AC3E}">
        <p14:creationId xmlns:p14="http://schemas.microsoft.com/office/powerpoint/2010/main" val="975208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4.4.1 – Properties of UTP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67</a:t>
            </a:fld>
            <a:endParaRPr lang="en-US" dirty="0"/>
          </a:p>
        </p:txBody>
      </p:sp>
    </p:spTree>
    <p:extLst>
      <p:ext uri="{BB962C8B-B14F-4D97-AF65-F5344CB8AC3E}">
        <p14:creationId xmlns:p14="http://schemas.microsoft.com/office/powerpoint/2010/main" val="37130736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4.4.2 - UTP Cabling Standards and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68</a:t>
            </a:fld>
            <a:endParaRPr lang="en-US" dirty="0"/>
          </a:p>
        </p:txBody>
      </p:sp>
    </p:spTree>
    <p:extLst>
      <p:ext uri="{BB962C8B-B14F-4D97-AF65-F5344CB8AC3E}">
        <p14:creationId xmlns:p14="http://schemas.microsoft.com/office/powerpoint/2010/main" val="42463506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en-US" dirty="0">
                <a:hlinkClick r:id="rId3"/>
              </a:rPr>
              <a:t>Ethernet Cables Explained | Tripp Lite</a:t>
            </a:r>
            <a:endParaRPr lang="sk-SK"/>
          </a:p>
        </p:txBody>
      </p:sp>
      <p:sp>
        <p:nvSpPr>
          <p:cNvPr id="4" name="Zástupný objekt pre číslo snímky 3"/>
          <p:cNvSpPr>
            <a:spLocks noGrp="1"/>
          </p:cNvSpPr>
          <p:nvPr>
            <p:ph type="sldNum" sz="quarter" idx="5"/>
          </p:nvPr>
        </p:nvSpPr>
        <p:spPr/>
        <p:txBody>
          <a:bodyPr/>
          <a:lstStyle/>
          <a:p>
            <a:fld id="{5641018C-6CAF-B84E-B92C-ECB119457FBA}" type="slidenum">
              <a:rPr lang="en-US" smtClean="0"/>
              <a:t>69</a:t>
            </a:fld>
            <a:endParaRPr lang="en-US" dirty="0"/>
          </a:p>
        </p:txBody>
      </p:sp>
    </p:spTree>
    <p:extLst>
      <p:ext uri="{BB962C8B-B14F-4D97-AF65-F5344CB8AC3E}">
        <p14:creationId xmlns:p14="http://schemas.microsoft.com/office/powerpoint/2010/main" val="2318746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3.1.6</a:t>
            </a:r>
            <a:r>
              <a:rPr lang="en-US" baseline="0" dirty="0">
                <a:latin typeface="Arial" charset="0"/>
              </a:rPr>
              <a:t> </a:t>
            </a:r>
            <a:r>
              <a:rPr lang="en-US" sz="1200" b="0" dirty="0"/>
              <a:t>– </a:t>
            </a:r>
            <a:r>
              <a:rPr lang="en-US" altLang="en-US" dirty="0"/>
              <a:t>Message Encoding</a:t>
            </a:r>
            <a:endParaRPr lang="en-US" baseline="0" dirty="0">
              <a:latin typeface="Arial" charset="0"/>
            </a:endParaRPr>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4.4.2 – UTP Cabling Standards and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70</a:t>
            </a:fld>
            <a:endParaRPr lang="en-US" dirty="0"/>
          </a:p>
        </p:txBody>
      </p:sp>
    </p:spTree>
    <p:extLst>
      <p:ext uri="{BB962C8B-B14F-4D97-AF65-F5344CB8AC3E}">
        <p14:creationId xmlns:p14="http://schemas.microsoft.com/office/powerpoint/2010/main" val="10488610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4.4.3 – Straight-through and Crossover UTP Cables</a:t>
            </a:r>
          </a:p>
          <a:p>
            <a:r>
              <a:rPr lang="en-US" dirty="0"/>
              <a:t>4.4.4 – Activity – Cable Pinouts</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71</a:t>
            </a:fld>
            <a:endParaRPr lang="en-US" dirty="0"/>
          </a:p>
        </p:txBody>
      </p:sp>
    </p:spTree>
    <p:extLst>
      <p:ext uri="{BB962C8B-B14F-4D97-AF65-F5344CB8AC3E}">
        <p14:creationId xmlns:p14="http://schemas.microsoft.com/office/powerpoint/2010/main" val="9917902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4.5 - Fiber-Optic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72</a:t>
            </a:fld>
            <a:endParaRPr lang="en-US" dirty="0"/>
          </a:p>
        </p:txBody>
      </p:sp>
    </p:spTree>
    <p:extLst>
      <p:ext uri="{BB962C8B-B14F-4D97-AF65-F5344CB8AC3E}">
        <p14:creationId xmlns:p14="http://schemas.microsoft.com/office/powerpoint/2010/main" val="14071693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4.5.1 – Properties of Fiber-Optic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73</a:t>
            </a:fld>
            <a:endParaRPr lang="en-US" dirty="0"/>
          </a:p>
        </p:txBody>
      </p:sp>
    </p:spTree>
    <p:extLst>
      <p:ext uri="{BB962C8B-B14F-4D97-AF65-F5344CB8AC3E}">
        <p14:creationId xmlns:p14="http://schemas.microsoft.com/office/powerpoint/2010/main" val="4882097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4.5.2 – Types of Fiber Media</a:t>
            </a:r>
          </a:p>
        </p:txBody>
      </p:sp>
      <p:sp>
        <p:nvSpPr>
          <p:cNvPr id="4" name="Slide Number Placeholder 3"/>
          <p:cNvSpPr>
            <a:spLocks noGrp="1"/>
          </p:cNvSpPr>
          <p:nvPr>
            <p:ph type="sldNum" sz="quarter" idx="5"/>
          </p:nvPr>
        </p:nvSpPr>
        <p:spPr/>
        <p:txBody>
          <a:bodyPr/>
          <a:lstStyle/>
          <a:p>
            <a:fld id="{5641018C-6CAF-B84E-B92C-ECB119457FBA}" type="slidenum">
              <a:rPr lang="en-US" smtClean="0"/>
              <a:t>74</a:t>
            </a:fld>
            <a:endParaRPr lang="en-US" dirty="0"/>
          </a:p>
        </p:txBody>
      </p:sp>
    </p:spTree>
    <p:extLst>
      <p:ext uri="{BB962C8B-B14F-4D97-AF65-F5344CB8AC3E}">
        <p14:creationId xmlns:p14="http://schemas.microsoft.com/office/powerpoint/2010/main" val="32280720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4.5.3 – Fiber-Optic Cabling Usage</a:t>
            </a:r>
          </a:p>
        </p:txBody>
      </p:sp>
      <p:sp>
        <p:nvSpPr>
          <p:cNvPr id="4" name="Slide Number Placeholder 3"/>
          <p:cNvSpPr>
            <a:spLocks noGrp="1"/>
          </p:cNvSpPr>
          <p:nvPr>
            <p:ph type="sldNum" sz="quarter" idx="5"/>
          </p:nvPr>
        </p:nvSpPr>
        <p:spPr/>
        <p:txBody>
          <a:bodyPr/>
          <a:lstStyle/>
          <a:p>
            <a:fld id="{5641018C-6CAF-B84E-B92C-ECB119457FBA}" type="slidenum">
              <a:rPr lang="en-US" smtClean="0"/>
              <a:t>75</a:t>
            </a:fld>
            <a:endParaRPr lang="en-US" dirty="0"/>
          </a:p>
        </p:txBody>
      </p:sp>
    </p:spTree>
    <p:extLst>
      <p:ext uri="{BB962C8B-B14F-4D97-AF65-F5344CB8AC3E}">
        <p14:creationId xmlns:p14="http://schemas.microsoft.com/office/powerpoint/2010/main" val="28433628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4.5.4 – Fiber-Optic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76</a:t>
            </a:fld>
            <a:endParaRPr lang="en-US" dirty="0"/>
          </a:p>
        </p:txBody>
      </p:sp>
    </p:spTree>
    <p:extLst>
      <p:ext uri="{BB962C8B-B14F-4D97-AF65-F5344CB8AC3E}">
        <p14:creationId xmlns:p14="http://schemas.microsoft.com/office/powerpoint/2010/main" val="26043376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4.5.5  - Fiber Patch Cords</a:t>
            </a:r>
          </a:p>
        </p:txBody>
      </p:sp>
      <p:sp>
        <p:nvSpPr>
          <p:cNvPr id="4" name="Slide Number Placeholder 3"/>
          <p:cNvSpPr>
            <a:spLocks noGrp="1"/>
          </p:cNvSpPr>
          <p:nvPr>
            <p:ph type="sldNum" sz="quarter" idx="5"/>
          </p:nvPr>
        </p:nvSpPr>
        <p:spPr/>
        <p:txBody>
          <a:bodyPr/>
          <a:lstStyle/>
          <a:p>
            <a:fld id="{5641018C-6CAF-B84E-B92C-ECB119457FBA}" type="slidenum">
              <a:rPr lang="en-US" smtClean="0"/>
              <a:t>77</a:t>
            </a:fld>
            <a:endParaRPr lang="en-US" dirty="0"/>
          </a:p>
        </p:txBody>
      </p:sp>
    </p:spTree>
    <p:extLst>
      <p:ext uri="{BB962C8B-B14F-4D97-AF65-F5344CB8AC3E}">
        <p14:creationId xmlns:p14="http://schemas.microsoft.com/office/powerpoint/2010/main" val="8336531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4.5.6 – Fiber versus Copper</a:t>
            </a:r>
          </a:p>
          <a:p>
            <a:r>
              <a:rPr lang="en-US" dirty="0"/>
              <a:t>4.5.7 – Check Your Understanding – Fiber-Optic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78</a:t>
            </a:fld>
            <a:endParaRPr lang="en-US" dirty="0"/>
          </a:p>
        </p:txBody>
      </p:sp>
    </p:spTree>
    <p:extLst>
      <p:ext uri="{BB962C8B-B14F-4D97-AF65-F5344CB8AC3E}">
        <p14:creationId xmlns:p14="http://schemas.microsoft.com/office/powerpoint/2010/main" val="66753634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79</a:t>
            </a:fld>
            <a:endParaRPr lang="en-US" dirty="0"/>
          </a:p>
        </p:txBody>
      </p:sp>
    </p:spTree>
    <p:extLst>
      <p:ext uri="{BB962C8B-B14F-4D97-AF65-F5344CB8AC3E}">
        <p14:creationId xmlns:p14="http://schemas.microsoft.com/office/powerpoint/2010/main" val="3851029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3.1.7</a:t>
            </a:r>
            <a:r>
              <a:rPr lang="en-US" baseline="0" dirty="0">
                <a:latin typeface="Arial" charset="0"/>
              </a:rPr>
              <a:t> </a:t>
            </a:r>
            <a:r>
              <a:rPr lang="en-US" sz="1200" b="0" dirty="0"/>
              <a:t>– </a:t>
            </a:r>
            <a:r>
              <a:rPr lang="en-US" altLang="en-US" dirty="0"/>
              <a:t>Message Formatting and Encapsulation</a:t>
            </a: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4.6.1 – Properties of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80</a:t>
            </a:fld>
            <a:endParaRPr lang="en-US" dirty="0"/>
          </a:p>
        </p:txBody>
      </p:sp>
    </p:spTree>
    <p:extLst>
      <p:ext uri="{BB962C8B-B14F-4D97-AF65-F5344CB8AC3E}">
        <p14:creationId xmlns:p14="http://schemas.microsoft.com/office/powerpoint/2010/main" val="35210019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4.6.2 - Types of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81</a:t>
            </a:fld>
            <a:endParaRPr lang="en-US" dirty="0"/>
          </a:p>
        </p:txBody>
      </p:sp>
    </p:spTree>
    <p:extLst>
      <p:ext uri="{BB962C8B-B14F-4D97-AF65-F5344CB8AC3E}">
        <p14:creationId xmlns:p14="http://schemas.microsoft.com/office/powerpoint/2010/main" val="133910563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4.6.3 – Wireless LAN</a:t>
            </a:r>
          </a:p>
          <a:p>
            <a:r>
              <a:rPr lang="en-US" dirty="0"/>
              <a:t>4.6.4 – Check Your Understanding –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83</a:t>
            </a:fld>
            <a:endParaRPr lang="en-US" dirty="0"/>
          </a:p>
        </p:txBody>
      </p:sp>
    </p:spTree>
    <p:extLst>
      <p:ext uri="{BB962C8B-B14F-4D97-AF65-F5344CB8AC3E}">
        <p14:creationId xmlns:p14="http://schemas.microsoft.com/office/powerpoint/2010/main" val="20994982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84</a:t>
            </a:fld>
            <a:endParaRPr lang="en-US" dirty="0"/>
          </a:p>
        </p:txBody>
      </p:sp>
    </p:spTree>
    <p:extLst>
      <p:ext uri="{BB962C8B-B14F-4D97-AF65-F5344CB8AC3E}">
        <p14:creationId xmlns:p14="http://schemas.microsoft.com/office/powerpoint/2010/main" val="1550656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3.1.8</a:t>
            </a:r>
            <a:r>
              <a:rPr lang="en-US" baseline="0" dirty="0">
                <a:latin typeface="Arial" charset="0"/>
              </a:rPr>
              <a:t> </a:t>
            </a:r>
            <a:r>
              <a:rPr lang="en-US" sz="1200" b="0" dirty="0"/>
              <a:t>– </a:t>
            </a:r>
            <a:r>
              <a:rPr lang="en-US" altLang="en-US" dirty="0"/>
              <a:t>Message Size </a:t>
            </a:r>
            <a:endParaRPr lang="en-US" dirty="0"/>
          </a:p>
        </p:txBody>
      </p:sp>
    </p:spTree>
    <p:extLst>
      <p:ext uri="{BB962C8B-B14F-4D97-AF65-F5344CB8AC3E}">
        <p14:creationId xmlns:p14="http://schemas.microsoft.com/office/powerpoint/2010/main" val="7853359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hyperlink" Target="https://sk.wikipedia.org/wiki/Kbit/s" TargetMode="External"/><Relationship Id="rId7" Type="http://schemas.openxmlformats.org/officeDocument/2006/relationships/hyperlink" Target="https://sk.wikipedia.org/wiki/Bin%C3%A1rny_prefix" TargetMode="External"/><Relationship Id="rId2" Type="http://schemas.openxmlformats.org/officeDocument/2006/relationships/notesSlide" Target="../notesSlides/notesSlide59.xml"/><Relationship Id="rId1" Type="http://schemas.openxmlformats.org/officeDocument/2006/relationships/slideLayout" Target="../slideLayouts/slideLayout5.xml"/><Relationship Id="rId6" Type="http://schemas.openxmlformats.org/officeDocument/2006/relationships/hyperlink" Target="https://sk.wikipedia.org/w/index.php?title=SI_s%C3%BAstava&amp;action=edit&amp;redlink=1" TargetMode="External"/><Relationship Id="rId5" Type="http://schemas.openxmlformats.org/officeDocument/2006/relationships/hyperlink" Target="https://sk.wikipedia.org/wiki/Gbit/s" TargetMode="External"/><Relationship Id="rId4" Type="http://schemas.openxmlformats.org/officeDocument/2006/relationships/hyperlink" Target="https://sk.wikipedia.org/wiki/Mbit/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4.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6.xml"/><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7.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0.xml"/><Relationship Id="rId1" Type="http://schemas.openxmlformats.org/officeDocument/2006/relationships/tags" Target="../tags/tag20.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91366" y="2125682"/>
            <a:ext cx="7237590" cy="1270941"/>
          </a:xfrm>
        </p:spPr>
        <p:txBody>
          <a:bodyPr/>
          <a:lstStyle/>
          <a:p>
            <a:r>
              <a:rPr lang="en-US" sz="4600" dirty="0">
                <a:solidFill>
                  <a:schemeClr val="accent5">
                    <a:lumMod val="40000"/>
                    <a:lumOff val="60000"/>
                  </a:schemeClr>
                </a:solidFill>
              </a:rPr>
              <a:t>Module 3: Protocols and Models</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The Rules</a:t>
            </a:r>
            <a:br>
              <a:rPr lang="en-US" altLang="en-US" dirty="0"/>
            </a:br>
            <a:r>
              <a:rPr lang="en-US" altLang="en-US" dirty="0"/>
              <a:t>Message Timing</a:t>
            </a:r>
          </a:p>
        </p:txBody>
      </p:sp>
      <p:sp>
        <p:nvSpPr>
          <p:cNvPr id="8195" name="Rectangle 6"/>
          <p:cNvSpPr>
            <a:spLocks noGrp="1" noChangeArrowheads="1"/>
          </p:cNvSpPr>
          <p:nvPr>
            <p:ph idx="1"/>
          </p:nvPr>
        </p:nvSpPr>
        <p:spPr>
          <a:xfrm>
            <a:off x="124609" y="894073"/>
            <a:ext cx="8853286" cy="3953697"/>
          </a:xfrm>
        </p:spPr>
        <p:txBody>
          <a:bodyPr/>
          <a:lstStyle/>
          <a:p>
            <a:pPr marL="0" indent="0">
              <a:buNone/>
            </a:pPr>
            <a:r>
              <a:rPr lang="en-US" sz="1600" dirty="0"/>
              <a:t>Message timing includes the following: </a:t>
            </a:r>
          </a:p>
          <a:p>
            <a:pPr marL="142875" lvl="1" indent="0">
              <a:buNone/>
            </a:pPr>
            <a:r>
              <a:rPr lang="en-US" sz="1600" b="1" dirty="0"/>
              <a:t>Flow Control –</a:t>
            </a:r>
            <a:r>
              <a:rPr lang="en-US" sz="1600" dirty="0"/>
              <a:t> Manages the rate of data transmission and defines how much information can be sent and the speed at which it can be delivered.</a:t>
            </a:r>
          </a:p>
          <a:p>
            <a:pPr marL="142875" lvl="1" indent="0">
              <a:buNone/>
            </a:pPr>
            <a:r>
              <a:rPr lang="en-US" sz="1600" b="1" dirty="0"/>
              <a:t>Response Timeout –</a:t>
            </a:r>
            <a:r>
              <a:rPr lang="en-US" sz="1600" dirty="0"/>
              <a:t> Manages how long a device waits when it does not hear a reply from the destination.</a:t>
            </a:r>
          </a:p>
          <a:p>
            <a:pPr marL="142875" lvl="1" indent="0">
              <a:buNone/>
            </a:pPr>
            <a:r>
              <a:rPr lang="en-US" sz="1600" b="1" dirty="0"/>
              <a:t>Access method -</a:t>
            </a:r>
            <a:r>
              <a:rPr lang="en-US" sz="1600" dirty="0"/>
              <a:t> Determines when someone can send a message. </a:t>
            </a:r>
          </a:p>
          <a:p>
            <a:pPr lvl="2"/>
            <a:r>
              <a:rPr lang="en-US" sz="1600" dirty="0"/>
              <a:t>There may be various rules governing issues like “collisions”. This is when more than one device sends traffic at the same time and the messages become corrupt. </a:t>
            </a:r>
          </a:p>
          <a:p>
            <a:pPr lvl="2"/>
            <a:r>
              <a:rPr lang="en-US" sz="1600" dirty="0"/>
              <a:t>Some protocols are proactive and attempt to prevent collisions; other protocols are reactive and establish a recovery method after the collision occurs.</a:t>
            </a:r>
          </a:p>
          <a:p>
            <a:pPr marL="0" indent="0">
              <a:buNone/>
            </a:pPr>
            <a:endParaRPr lang="en-US" dirty="0"/>
          </a:p>
        </p:txBody>
      </p:sp>
    </p:spTree>
    <p:extLst>
      <p:ext uri="{BB962C8B-B14F-4D97-AF65-F5344CB8AC3E}">
        <p14:creationId xmlns:p14="http://schemas.microsoft.com/office/powerpoint/2010/main" val="327187330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The Rules</a:t>
            </a:r>
            <a:br>
              <a:rPr lang="en-US" altLang="en-US" dirty="0"/>
            </a:br>
            <a:r>
              <a:rPr lang="en-US" altLang="en-US" dirty="0"/>
              <a:t>Message Delivery Options</a:t>
            </a:r>
          </a:p>
        </p:txBody>
      </p:sp>
      <p:sp>
        <p:nvSpPr>
          <p:cNvPr id="8195" name="Rectangle 6"/>
          <p:cNvSpPr>
            <a:spLocks noGrp="1" noChangeArrowheads="1"/>
          </p:cNvSpPr>
          <p:nvPr>
            <p:ph idx="1"/>
          </p:nvPr>
        </p:nvSpPr>
        <p:spPr>
          <a:xfrm>
            <a:off x="145357" y="798944"/>
            <a:ext cx="8853286" cy="2252728"/>
          </a:xfrm>
        </p:spPr>
        <p:txBody>
          <a:bodyPr/>
          <a:lstStyle/>
          <a:p>
            <a:pPr marL="0" indent="0">
              <a:buNone/>
            </a:pPr>
            <a:r>
              <a:rPr lang="en-US" sz="1600" dirty="0"/>
              <a:t>Message delivery may one of the following methods: </a:t>
            </a:r>
          </a:p>
          <a:p>
            <a:pPr lvl="1"/>
            <a:r>
              <a:rPr lang="en-US" sz="1600" b="1" dirty="0"/>
              <a:t>Unicast –</a:t>
            </a:r>
            <a:r>
              <a:rPr lang="en-US" sz="1600" dirty="0"/>
              <a:t> one to one communication</a:t>
            </a:r>
          </a:p>
          <a:p>
            <a:pPr lvl="1"/>
            <a:r>
              <a:rPr lang="en-US" sz="1600" b="1" dirty="0"/>
              <a:t>Multicast –</a:t>
            </a:r>
            <a:r>
              <a:rPr lang="en-US" sz="1600" dirty="0"/>
              <a:t> one to many, typically not all</a:t>
            </a:r>
          </a:p>
          <a:p>
            <a:pPr lvl="1"/>
            <a:r>
              <a:rPr lang="en-US" sz="1600" b="1" dirty="0"/>
              <a:t>Broadcast </a:t>
            </a:r>
            <a:r>
              <a:rPr lang="en-US" sz="1600" dirty="0"/>
              <a:t>– one to all</a:t>
            </a:r>
          </a:p>
          <a:p>
            <a:pPr lvl="1"/>
            <a:endParaRPr lang="en-US" sz="1600" dirty="0"/>
          </a:p>
          <a:p>
            <a:pPr marL="0" indent="0">
              <a:buNone/>
            </a:pPr>
            <a:r>
              <a:rPr lang="en-US" sz="1600" b="1" dirty="0"/>
              <a:t>Note: </a:t>
            </a:r>
            <a:r>
              <a:rPr lang="en-US" sz="1600" dirty="0"/>
              <a:t>Broadcasts are used in IPv4 networks, but are not an option for IPv6. Later we will also see “</a:t>
            </a:r>
            <a:r>
              <a:rPr lang="en-US" sz="1600" dirty="0" err="1"/>
              <a:t>Anycast</a:t>
            </a:r>
            <a:r>
              <a:rPr lang="en-US" sz="1600" dirty="0"/>
              <a:t>” as an additional delivery option for IPv6.</a:t>
            </a:r>
          </a:p>
          <a:p>
            <a:pPr marL="0" indent="0">
              <a:buNone/>
            </a:pP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649" y="3170930"/>
            <a:ext cx="1802265" cy="1345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8117" y="3170930"/>
            <a:ext cx="1843139" cy="1345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2362" y="3170929"/>
            <a:ext cx="1864324" cy="1345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499718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3.2 Protocols</a:t>
            </a:r>
          </a:p>
        </p:txBody>
      </p:sp>
    </p:spTree>
    <p:custDataLst>
      <p:tags r:id="rId1"/>
    </p:custDataLst>
    <p:extLst>
      <p:ext uri="{BB962C8B-B14F-4D97-AF65-F5344CB8AC3E}">
        <p14:creationId xmlns:p14="http://schemas.microsoft.com/office/powerpoint/2010/main" val="175833744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Protocols</a:t>
            </a:r>
            <a:br>
              <a:rPr lang="en-US" altLang="en-US" dirty="0"/>
            </a:br>
            <a:r>
              <a:rPr lang="en-US" altLang="en-US" dirty="0"/>
              <a:t>Network Protocol Overview</a:t>
            </a:r>
          </a:p>
        </p:txBody>
      </p:sp>
      <p:sp>
        <p:nvSpPr>
          <p:cNvPr id="8195" name="Rectangle 6"/>
          <p:cNvSpPr>
            <a:spLocks noGrp="1" noChangeArrowheads="1"/>
          </p:cNvSpPr>
          <p:nvPr>
            <p:ph idx="1"/>
          </p:nvPr>
        </p:nvSpPr>
        <p:spPr>
          <a:xfrm>
            <a:off x="246743" y="798945"/>
            <a:ext cx="2757714" cy="3611129"/>
          </a:xfrm>
        </p:spPr>
        <p:txBody>
          <a:bodyPr/>
          <a:lstStyle/>
          <a:p>
            <a:pPr marL="0" indent="0">
              <a:buNone/>
            </a:pPr>
            <a:r>
              <a:rPr lang="en-US" altLang="en-US" sz="1600" dirty="0"/>
              <a:t>Network protocols define a common set of rules.</a:t>
            </a:r>
          </a:p>
          <a:p>
            <a:pPr>
              <a:buFont typeface="Arial" panose="020B0604020202020204" pitchFamily="34" charset="0"/>
              <a:buChar char="•"/>
            </a:pPr>
            <a:r>
              <a:rPr lang="en-US" altLang="en-US" sz="1600" dirty="0"/>
              <a:t>Can be implemented on devices in:</a:t>
            </a:r>
          </a:p>
          <a:p>
            <a:pPr lvl="1"/>
            <a:r>
              <a:rPr lang="en-US" altLang="en-US" sz="1600" dirty="0"/>
              <a:t>Software</a:t>
            </a:r>
          </a:p>
          <a:p>
            <a:pPr lvl="1"/>
            <a:r>
              <a:rPr lang="en-US" altLang="en-US" sz="1600" dirty="0"/>
              <a:t>Hardware</a:t>
            </a:r>
          </a:p>
          <a:p>
            <a:pPr lvl="1"/>
            <a:r>
              <a:rPr lang="en-US" altLang="en-US" sz="1600" dirty="0"/>
              <a:t>Both</a:t>
            </a:r>
          </a:p>
          <a:p>
            <a:pPr>
              <a:buFont typeface="Arial" panose="020B0604020202020204" pitchFamily="34" charset="0"/>
              <a:buChar char="•"/>
            </a:pPr>
            <a:r>
              <a:rPr lang="en-US" altLang="en-US" sz="1600" dirty="0"/>
              <a:t>Protocols have their own:</a:t>
            </a:r>
          </a:p>
          <a:p>
            <a:pPr lvl="1"/>
            <a:r>
              <a:rPr lang="en-US" altLang="en-US" sz="1600" dirty="0"/>
              <a:t>Function</a:t>
            </a:r>
          </a:p>
          <a:p>
            <a:pPr lvl="1"/>
            <a:r>
              <a:rPr lang="en-US" altLang="en-US" sz="1600" dirty="0"/>
              <a:t>Format</a:t>
            </a:r>
          </a:p>
          <a:p>
            <a:pPr lvl="1"/>
            <a:r>
              <a:rPr lang="en-US" altLang="en-US" sz="1600" dirty="0"/>
              <a:t>Rules</a:t>
            </a:r>
          </a:p>
          <a:p>
            <a:pPr marL="0" indent="0">
              <a:buNone/>
            </a:pPr>
            <a:r>
              <a:rPr lang="en-US" altLang="ja-JP" dirty="0"/>
              <a:t> </a:t>
            </a:r>
          </a:p>
        </p:txBody>
      </p:sp>
      <p:graphicFrame>
        <p:nvGraphicFramePr>
          <p:cNvPr id="2" name="Table 1"/>
          <p:cNvGraphicFramePr>
            <a:graphicFrameLocks noGrp="1"/>
          </p:cNvGraphicFramePr>
          <p:nvPr>
            <p:extLst>
              <p:ext uri="{D42A27DB-BD31-4B8C-83A1-F6EECF244321}">
                <p14:modId xmlns:p14="http://schemas.microsoft.com/office/powerpoint/2010/main" val="3363084827"/>
              </p:ext>
            </p:extLst>
          </p:nvPr>
        </p:nvGraphicFramePr>
        <p:xfrm>
          <a:off x="3048000" y="957943"/>
          <a:ext cx="5776684" cy="3541484"/>
        </p:xfrm>
        <a:graphic>
          <a:graphicData uri="http://schemas.openxmlformats.org/drawingml/2006/table">
            <a:tbl>
              <a:tblPr firstRow="1" bandRow="1">
                <a:tableStyleId>{5C22544A-7EE6-4342-B048-85BDC9FD1C3A}</a:tableStyleId>
              </a:tblPr>
              <a:tblGrid>
                <a:gridCol w="1553028">
                  <a:extLst>
                    <a:ext uri="{9D8B030D-6E8A-4147-A177-3AD203B41FA5}">
                      <a16:colId xmlns:a16="http://schemas.microsoft.com/office/drawing/2014/main" val="20000"/>
                    </a:ext>
                  </a:extLst>
                </a:gridCol>
                <a:gridCol w="4223656">
                  <a:extLst>
                    <a:ext uri="{9D8B030D-6E8A-4147-A177-3AD203B41FA5}">
                      <a16:colId xmlns:a16="http://schemas.microsoft.com/office/drawing/2014/main" val="20001"/>
                    </a:ext>
                  </a:extLst>
                </a:gridCol>
              </a:tblGrid>
              <a:tr h="664980">
                <a:tc>
                  <a:txBody>
                    <a:bodyPr/>
                    <a:lstStyle/>
                    <a:p>
                      <a:r>
                        <a:rPr lang="en-US" dirty="0"/>
                        <a:t>Protocol Type</a:t>
                      </a:r>
                    </a:p>
                  </a:txBody>
                  <a:tcPr/>
                </a:tc>
                <a:tc>
                  <a:txBody>
                    <a:bodyPr/>
                    <a:lstStyle/>
                    <a:p>
                      <a:r>
                        <a:rPr lang="en-US" dirty="0"/>
                        <a:t>Description</a:t>
                      </a:r>
                    </a:p>
                  </a:txBody>
                  <a:tcPr/>
                </a:tc>
                <a:extLst>
                  <a:ext uri="{0D108BD9-81ED-4DB2-BD59-A6C34878D82A}">
                    <a16:rowId xmlns:a16="http://schemas.microsoft.com/office/drawing/2014/main" val="10000"/>
                  </a:ext>
                </a:extLst>
              </a:tr>
              <a:tr h="719388">
                <a:tc>
                  <a:txBody>
                    <a:bodyPr/>
                    <a:lstStyle/>
                    <a:p>
                      <a:r>
                        <a:rPr lang="en-US" dirty="0"/>
                        <a:t>Network Communications</a:t>
                      </a:r>
                    </a:p>
                  </a:txBody>
                  <a:tcPr/>
                </a:tc>
                <a:tc>
                  <a:txBody>
                    <a:bodyPr/>
                    <a:lstStyle/>
                    <a:p>
                      <a:r>
                        <a:rPr lang="en-US" dirty="0"/>
                        <a:t>enable two or more devices to communicate over one or more networks</a:t>
                      </a:r>
                    </a:p>
                  </a:txBody>
                  <a:tcPr/>
                </a:tc>
                <a:extLst>
                  <a:ext uri="{0D108BD9-81ED-4DB2-BD59-A6C34878D82A}">
                    <a16:rowId xmlns:a16="http://schemas.microsoft.com/office/drawing/2014/main" val="10001"/>
                  </a:ext>
                </a:extLst>
              </a:tr>
              <a:tr h="719388">
                <a:tc>
                  <a:txBody>
                    <a:bodyPr/>
                    <a:lstStyle/>
                    <a:p>
                      <a:r>
                        <a:rPr lang="en-US" dirty="0"/>
                        <a:t>Network</a:t>
                      </a:r>
                      <a:r>
                        <a:rPr lang="en-US" baseline="0" dirty="0"/>
                        <a:t> Security</a:t>
                      </a:r>
                      <a:endParaRPr lang="en-US" dirty="0"/>
                    </a:p>
                  </a:txBody>
                  <a:tcPr/>
                </a:tc>
                <a:tc>
                  <a:txBody>
                    <a:bodyPr/>
                    <a:lstStyle/>
                    <a:p>
                      <a:r>
                        <a:rPr lang="en-US" dirty="0"/>
                        <a:t>secure data to provide authentication, data integrity, and data encryption</a:t>
                      </a:r>
                    </a:p>
                  </a:txBody>
                  <a:tcPr/>
                </a:tc>
                <a:extLst>
                  <a:ext uri="{0D108BD9-81ED-4DB2-BD59-A6C34878D82A}">
                    <a16:rowId xmlns:a16="http://schemas.microsoft.com/office/drawing/2014/main" val="10002"/>
                  </a:ext>
                </a:extLst>
              </a:tr>
              <a:tr h="718340">
                <a:tc>
                  <a:txBody>
                    <a:bodyPr/>
                    <a:lstStyle/>
                    <a:p>
                      <a:r>
                        <a:rPr lang="en-US" dirty="0"/>
                        <a:t>Routing</a:t>
                      </a:r>
                    </a:p>
                  </a:txBody>
                  <a:tcPr/>
                </a:tc>
                <a:tc>
                  <a:txBody>
                    <a:bodyPr/>
                    <a:lstStyle/>
                    <a:p>
                      <a:r>
                        <a:rPr lang="en-US" dirty="0"/>
                        <a:t>enable routers to exchange route information, compare path information, and select  best path</a:t>
                      </a:r>
                    </a:p>
                  </a:txBody>
                  <a:tcPr/>
                </a:tc>
                <a:extLst>
                  <a:ext uri="{0D108BD9-81ED-4DB2-BD59-A6C34878D82A}">
                    <a16:rowId xmlns:a16="http://schemas.microsoft.com/office/drawing/2014/main" val="10003"/>
                  </a:ext>
                </a:extLst>
              </a:tr>
              <a:tr h="719388">
                <a:tc>
                  <a:txBody>
                    <a:bodyPr/>
                    <a:lstStyle/>
                    <a:p>
                      <a:r>
                        <a:rPr lang="en-US" dirty="0"/>
                        <a:t>Service Discovery</a:t>
                      </a:r>
                    </a:p>
                  </a:txBody>
                  <a:tcPr/>
                </a:tc>
                <a:tc>
                  <a:txBody>
                    <a:bodyPr/>
                    <a:lstStyle/>
                    <a:p>
                      <a:r>
                        <a:rPr lang="en-US" dirty="0"/>
                        <a:t>used for the automatic detection of devices or services</a:t>
                      </a:r>
                    </a:p>
                  </a:txBody>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52544"/>
            <a:ext cx="4034970" cy="757551"/>
          </a:xfrm>
        </p:spPr>
        <p:txBody>
          <a:bodyPr/>
          <a:lstStyle/>
          <a:p>
            <a:r>
              <a:rPr lang="en-US" altLang="en-US" sz="1600" dirty="0"/>
              <a:t>Protocols</a:t>
            </a:r>
            <a:br>
              <a:rPr lang="en-US" altLang="en-US" dirty="0"/>
            </a:br>
            <a:r>
              <a:rPr lang="en-US" altLang="en-US" dirty="0"/>
              <a:t>Network Protocol Functions</a:t>
            </a:r>
          </a:p>
        </p:txBody>
      </p:sp>
      <p:sp>
        <p:nvSpPr>
          <p:cNvPr id="8195" name="Rectangle 6"/>
          <p:cNvSpPr>
            <a:spLocks noGrp="1" noChangeArrowheads="1"/>
          </p:cNvSpPr>
          <p:nvPr>
            <p:ph idx="1"/>
          </p:nvPr>
        </p:nvSpPr>
        <p:spPr>
          <a:xfrm>
            <a:off x="261256" y="856343"/>
            <a:ext cx="3715657" cy="1320800"/>
          </a:xfrm>
        </p:spPr>
        <p:txBody>
          <a:bodyPr/>
          <a:lstStyle/>
          <a:p>
            <a:pPr marL="169545" indent="-169545">
              <a:buFont typeface="Arial" panose="020B0604020202020204" pitchFamily="34" charset="0"/>
              <a:buChar char="•"/>
            </a:pPr>
            <a:r>
              <a:rPr lang="en-US" sz="1600" dirty="0">
                <a:ea typeface="ＭＳ Ｐゴシック"/>
              </a:rPr>
              <a:t>Devices use agreed-upon protocols to communicate</a:t>
            </a:r>
            <a:r>
              <a:rPr lang="en-US" altLang="ja-JP" sz="1600" dirty="0">
                <a:ea typeface="ＭＳ Ｐゴシック"/>
              </a:rPr>
              <a:t>.</a:t>
            </a:r>
            <a:endParaRPr lang="sk-SK" dirty="0">
              <a:ea typeface="ＭＳ Ｐゴシック"/>
            </a:endParaRPr>
          </a:p>
          <a:p>
            <a:pPr marL="169545" indent="-169545">
              <a:buFont typeface="Arial" panose="020B0604020202020204" pitchFamily="34" charset="0"/>
              <a:buChar char="•"/>
            </a:pPr>
            <a:r>
              <a:rPr lang="en-US" altLang="ja-JP" sz="1600" dirty="0"/>
              <a:t>Protocols may have one or functions.</a:t>
            </a:r>
          </a:p>
        </p:txBody>
      </p:sp>
      <p:graphicFrame>
        <p:nvGraphicFramePr>
          <p:cNvPr id="2" name="Table 1"/>
          <p:cNvGraphicFramePr>
            <a:graphicFrameLocks noGrp="1"/>
          </p:cNvGraphicFramePr>
          <p:nvPr>
            <p:extLst>
              <p:ext uri="{D42A27DB-BD31-4B8C-83A1-F6EECF244321}">
                <p14:modId xmlns:p14="http://schemas.microsoft.com/office/powerpoint/2010/main" val="1226193035"/>
              </p:ext>
            </p:extLst>
          </p:nvPr>
        </p:nvGraphicFramePr>
        <p:xfrm>
          <a:off x="377146" y="2319920"/>
          <a:ext cx="8316911" cy="2278755"/>
        </p:xfrm>
        <a:graphic>
          <a:graphicData uri="http://schemas.openxmlformats.org/drawingml/2006/table">
            <a:tbl>
              <a:tblPr firstRow="1" bandRow="1">
                <a:tableStyleId>{5C22544A-7EE6-4342-B048-85BDC9FD1C3A}</a:tableStyleId>
              </a:tblPr>
              <a:tblGrid>
                <a:gridCol w="2351539">
                  <a:extLst>
                    <a:ext uri="{9D8B030D-6E8A-4147-A177-3AD203B41FA5}">
                      <a16:colId xmlns:a16="http://schemas.microsoft.com/office/drawing/2014/main" val="20000"/>
                    </a:ext>
                  </a:extLst>
                </a:gridCol>
                <a:gridCol w="5965372">
                  <a:extLst>
                    <a:ext uri="{9D8B030D-6E8A-4147-A177-3AD203B41FA5}">
                      <a16:colId xmlns:a16="http://schemas.microsoft.com/office/drawing/2014/main" val="20001"/>
                    </a:ext>
                  </a:extLst>
                </a:gridCol>
              </a:tblGrid>
              <a:tr h="317432">
                <a:tc>
                  <a:txBody>
                    <a:bodyPr/>
                    <a:lstStyle/>
                    <a:p>
                      <a:r>
                        <a:rPr lang="en-US" dirty="0"/>
                        <a:t>Function</a:t>
                      </a:r>
                    </a:p>
                  </a:txBody>
                  <a:tcPr/>
                </a:tc>
                <a:tc>
                  <a:txBody>
                    <a:bodyPr/>
                    <a:lstStyle/>
                    <a:p>
                      <a:r>
                        <a:rPr lang="en-US" dirty="0"/>
                        <a:t>Description</a:t>
                      </a:r>
                    </a:p>
                  </a:txBody>
                  <a:tcPr/>
                </a:tc>
                <a:extLst>
                  <a:ext uri="{0D108BD9-81ED-4DB2-BD59-A6C34878D82A}">
                    <a16:rowId xmlns:a16="http://schemas.microsoft.com/office/drawing/2014/main" val="10000"/>
                  </a:ext>
                </a:extLst>
              </a:tr>
              <a:tr h="323562">
                <a:tc>
                  <a:txBody>
                    <a:bodyPr/>
                    <a:lstStyle/>
                    <a:p>
                      <a:r>
                        <a:rPr lang="en-US" dirty="0"/>
                        <a:t>Addressing</a:t>
                      </a:r>
                    </a:p>
                  </a:txBody>
                  <a:tcPr/>
                </a:tc>
                <a:tc>
                  <a:txBody>
                    <a:bodyPr/>
                    <a:lstStyle/>
                    <a:p>
                      <a:r>
                        <a:rPr lang="en-US" dirty="0"/>
                        <a:t>Identifies</a:t>
                      </a:r>
                      <a:r>
                        <a:rPr lang="en-US" baseline="0" dirty="0"/>
                        <a:t> sender and receiver</a:t>
                      </a:r>
                      <a:endParaRPr lang="en-US" dirty="0"/>
                    </a:p>
                  </a:txBody>
                  <a:tcPr/>
                </a:tc>
                <a:extLst>
                  <a:ext uri="{0D108BD9-81ED-4DB2-BD59-A6C34878D82A}">
                    <a16:rowId xmlns:a16="http://schemas.microsoft.com/office/drawing/2014/main" val="10001"/>
                  </a:ext>
                </a:extLst>
              </a:tr>
              <a:tr h="333828">
                <a:tc>
                  <a:txBody>
                    <a:bodyPr/>
                    <a:lstStyle/>
                    <a:p>
                      <a:r>
                        <a:rPr lang="en-US" dirty="0"/>
                        <a:t>Reliability</a:t>
                      </a:r>
                    </a:p>
                  </a:txBody>
                  <a:tcPr/>
                </a:tc>
                <a:tc>
                  <a:txBody>
                    <a:bodyPr/>
                    <a:lstStyle/>
                    <a:p>
                      <a:r>
                        <a:rPr lang="en-US" dirty="0"/>
                        <a:t>Provides guaranteed delivery</a:t>
                      </a:r>
                    </a:p>
                  </a:txBody>
                  <a:tcPr/>
                </a:tc>
                <a:extLst>
                  <a:ext uri="{0D108BD9-81ED-4DB2-BD59-A6C34878D82A}">
                    <a16:rowId xmlns:a16="http://schemas.microsoft.com/office/drawing/2014/main" val="10002"/>
                  </a:ext>
                </a:extLst>
              </a:tr>
              <a:tr h="335320">
                <a:tc>
                  <a:txBody>
                    <a:bodyPr/>
                    <a:lstStyle/>
                    <a:p>
                      <a:r>
                        <a:rPr lang="en-US" dirty="0"/>
                        <a:t>Flow Control</a:t>
                      </a:r>
                    </a:p>
                  </a:txBody>
                  <a:tcPr/>
                </a:tc>
                <a:tc>
                  <a:txBody>
                    <a:bodyPr/>
                    <a:lstStyle/>
                    <a:p>
                      <a:r>
                        <a:rPr lang="en-US" dirty="0"/>
                        <a:t>Ensures data flows at an efficient</a:t>
                      </a:r>
                      <a:r>
                        <a:rPr lang="en-US" baseline="0" dirty="0"/>
                        <a:t> rate</a:t>
                      </a:r>
                      <a:endParaRPr lang="en-US" dirty="0"/>
                    </a:p>
                  </a:txBody>
                  <a:tcPr/>
                </a:tc>
                <a:extLst>
                  <a:ext uri="{0D108BD9-81ED-4DB2-BD59-A6C34878D82A}">
                    <a16:rowId xmlns:a16="http://schemas.microsoft.com/office/drawing/2014/main" val="10003"/>
                  </a:ext>
                </a:extLst>
              </a:tr>
              <a:tr h="319314">
                <a:tc>
                  <a:txBody>
                    <a:bodyPr/>
                    <a:lstStyle/>
                    <a:p>
                      <a:r>
                        <a:rPr lang="en-US" dirty="0"/>
                        <a:t>Sequencing</a:t>
                      </a:r>
                    </a:p>
                  </a:txBody>
                  <a:tcPr/>
                </a:tc>
                <a:tc>
                  <a:txBody>
                    <a:bodyPr/>
                    <a:lstStyle/>
                    <a:p>
                      <a:r>
                        <a:rPr lang="en-US" dirty="0"/>
                        <a:t>Uniquely labels each transmitted segment of data</a:t>
                      </a:r>
                    </a:p>
                  </a:txBody>
                  <a:tcPr/>
                </a:tc>
                <a:extLst>
                  <a:ext uri="{0D108BD9-81ED-4DB2-BD59-A6C34878D82A}">
                    <a16:rowId xmlns:a16="http://schemas.microsoft.com/office/drawing/2014/main" val="10004"/>
                  </a:ext>
                </a:extLst>
              </a:tr>
              <a:tr h="331867">
                <a:tc>
                  <a:txBody>
                    <a:bodyPr/>
                    <a:lstStyle/>
                    <a:p>
                      <a:r>
                        <a:rPr lang="en-US" dirty="0"/>
                        <a:t>Error Detection</a:t>
                      </a:r>
                    </a:p>
                  </a:txBody>
                  <a:tcPr/>
                </a:tc>
                <a:tc>
                  <a:txBody>
                    <a:bodyPr/>
                    <a:lstStyle/>
                    <a:p>
                      <a:r>
                        <a:rPr lang="en-US" dirty="0"/>
                        <a:t>Determines if data became corrupted during transmission</a:t>
                      </a:r>
                    </a:p>
                  </a:txBody>
                  <a:tcPr/>
                </a:tc>
                <a:extLst>
                  <a:ext uri="{0D108BD9-81ED-4DB2-BD59-A6C34878D82A}">
                    <a16:rowId xmlns:a16="http://schemas.microsoft.com/office/drawing/2014/main" val="10005"/>
                  </a:ext>
                </a:extLst>
              </a:tr>
              <a:tr h="317432">
                <a:tc>
                  <a:txBody>
                    <a:bodyPr/>
                    <a:lstStyle/>
                    <a:p>
                      <a:r>
                        <a:rPr lang="en-US" dirty="0"/>
                        <a:t>Application Interface</a:t>
                      </a:r>
                    </a:p>
                  </a:txBody>
                  <a:tcPr/>
                </a:tc>
                <a:tc>
                  <a:txBody>
                    <a:bodyPr/>
                    <a:lstStyle/>
                    <a:p>
                      <a:r>
                        <a:rPr lang="en-US" dirty="0"/>
                        <a:t>Process-to-process communications between network applications</a:t>
                      </a:r>
                    </a:p>
                  </a:txBody>
                  <a:tcPr/>
                </a:tc>
                <a:extLst>
                  <a:ext uri="{0D108BD9-81ED-4DB2-BD59-A6C34878D82A}">
                    <a16:rowId xmlns:a16="http://schemas.microsoft.com/office/drawing/2014/main" val="10006"/>
                  </a:ext>
                </a:extLst>
              </a:tr>
            </a:tbl>
          </a:graphicData>
        </a:graphic>
      </p:graphicFrame>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9143" y="0"/>
            <a:ext cx="4491945" cy="2176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70311268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41393"/>
            <a:ext cx="4688113" cy="829464"/>
          </a:xfrm>
        </p:spPr>
        <p:txBody>
          <a:bodyPr/>
          <a:lstStyle/>
          <a:p>
            <a:r>
              <a:rPr lang="en-US" altLang="en-US" sz="1600" dirty="0"/>
              <a:t>Protocols</a:t>
            </a:r>
            <a:br>
              <a:rPr lang="en-US" altLang="en-US" dirty="0"/>
            </a:br>
            <a:r>
              <a:rPr lang="en-US" altLang="en-US" dirty="0"/>
              <a:t>Protocol Interaction</a:t>
            </a:r>
          </a:p>
        </p:txBody>
      </p:sp>
      <p:sp>
        <p:nvSpPr>
          <p:cNvPr id="8195" name="Rectangle 6"/>
          <p:cNvSpPr>
            <a:spLocks noGrp="1" noChangeArrowheads="1"/>
          </p:cNvSpPr>
          <p:nvPr>
            <p:ph idx="1"/>
          </p:nvPr>
        </p:nvSpPr>
        <p:spPr>
          <a:xfrm>
            <a:off x="203201" y="986971"/>
            <a:ext cx="4572000" cy="990512"/>
          </a:xfrm>
        </p:spPr>
        <p:txBody>
          <a:bodyPr/>
          <a:lstStyle/>
          <a:p>
            <a:pPr>
              <a:buFont typeface="Arial" panose="020B0604020202020204" pitchFamily="34" charset="0"/>
              <a:buChar char="•"/>
            </a:pPr>
            <a:r>
              <a:rPr lang="en-US" sz="1600" dirty="0"/>
              <a:t>Networks require the use of several protocols.</a:t>
            </a:r>
            <a:endParaRPr lang="en-US" altLang="ja-JP" dirty="0"/>
          </a:p>
          <a:p>
            <a:pPr>
              <a:buFont typeface="Arial" panose="020B0604020202020204" pitchFamily="34" charset="0"/>
              <a:buChar char="•"/>
            </a:pPr>
            <a:r>
              <a:rPr lang="en-US" altLang="ja-JP" sz="1600" dirty="0"/>
              <a:t>Each protocol has its own function and format.</a:t>
            </a:r>
          </a:p>
          <a:p>
            <a:pPr marL="0" indent="0">
              <a:buNone/>
            </a:pPr>
            <a:endParaRPr lang="en-US" altLang="ja-JP" dirty="0"/>
          </a:p>
        </p:txBody>
      </p:sp>
      <p:graphicFrame>
        <p:nvGraphicFramePr>
          <p:cNvPr id="2" name="Table 1"/>
          <p:cNvGraphicFramePr>
            <a:graphicFrameLocks noGrp="1"/>
          </p:cNvGraphicFramePr>
          <p:nvPr>
            <p:extLst>
              <p:ext uri="{D42A27DB-BD31-4B8C-83A1-F6EECF244321}">
                <p14:modId xmlns:p14="http://schemas.microsoft.com/office/powerpoint/2010/main" val="1439054526"/>
              </p:ext>
            </p:extLst>
          </p:nvPr>
        </p:nvGraphicFramePr>
        <p:xfrm>
          <a:off x="449717" y="2254251"/>
          <a:ext cx="8316911" cy="2407960"/>
        </p:xfrm>
        <a:graphic>
          <a:graphicData uri="http://schemas.openxmlformats.org/drawingml/2006/table">
            <a:tbl>
              <a:tblPr firstRow="1" bandRow="1">
                <a:tableStyleId>{5C22544A-7EE6-4342-B048-85BDC9FD1C3A}</a:tableStyleId>
              </a:tblPr>
              <a:tblGrid>
                <a:gridCol w="2090283">
                  <a:extLst>
                    <a:ext uri="{9D8B030D-6E8A-4147-A177-3AD203B41FA5}">
                      <a16:colId xmlns:a16="http://schemas.microsoft.com/office/drawing/2014/main" val="20000"/>
                    </a:ext>
                  </a:extLst>
                </a:gridCol>
                <a:gridCol w="6226628">
                  <a:extLst>
                    <a:ext uri="{9D8B030D-6E8A-4147-A177-3AD203B41FA5}">
                      <a16:colId xmlns:a16="http://schemas.microsoft.com/office/drawing/2014/main" val="20001"/>
                    </a:ext>
                  </a:extLst>
                </a:gridCol>
              </a:tblGrid>
              <a:tr h="302463">
                <a:tc>
                  <a:txBody>
                    <a:bodyPr/>
                    <a:lstStyle/>
                    <a:p>
                      <a:r>
                        <a:rPr lang="en-US" dirty="0"/>
                        <a:t>Protocol</a:t>
                      </a:r>
                    </a:p>
                  </a:txBody>
                  <a:tcPr/>
                </a:tc>
                <a:tc>
                  <a:txBody>
                    <a:bodyPr/>
                    <a:lstStyle/>
                    <a:p>
                      <a:r>
                        <a:rPr lang="en-US" dirty="0"/>
                        <a:t>Function</a:t>
                      </a:r>
                    </a:p>
                  </a:txBody>
                  <a:tcPr/>
                </a:tc>
                <a:extLst>
                  <a:ext uri="{0D108BD9-81ED-4DB2-BD59-A6C34878D82A}">
                    <a16:rowId xmlns:a16="http://schemas.microsoft.com/office/drawing/2014/main" val="10000"/>
                  </a:ext>
                </a:extLst>
              </a:tr>
              <a:tr h="323562">
                <a:tc>
                  <a:txBody>
                    <a:bodyPr/>
                    <a:lstStyle/>
                    <a:p>
                      <a:r>
                        <a:rPr lang="en-US" b="1" dirty="0"/>
                        <a:t>Hypertext Transfer Protocol (HTTP)</a:t>
                      </a:r>
                      <a:endParaRPr lang="en-US" dirty="0"/>
                    </a:p>
                  </a:txBody>
                  <a:tcPr/>
                </a:tc>
                <a:tc>
                  <a:txBody>
                    <a:bodyPr/>
                    <a:lstStyle/>
                    <a:p>
                      <a:pPr marL="285750" indent="-285750">
                        <a:buFont typeface="Wingdings" panose="05000000000000000000" pitchFamily="2" charset="2"/>
                        <a:buChar char="§"/>
                      </a:pPr>
                      <a:r>
                        <a:rPr lang="en-US" dirty="0"/>
                        <a:t>Governs the way a web server and a web client interact</a:t>
                      </a:r>
                    </a:p>
                    <a:p>
                      <a:pPr marL="285750" indent="-285750">
                        <a:buFont typeface="Wingdings" panose="05000000000000000000" pitchFamily="2" charset="2"/>
                        <a:buChar char="§"/>
                      </a:pPr>
                      <a:r>
                        <a:rPr lang="en-US" dirty="0"/>
                        <a:t>Defines content and format</a:t>
                      </a:r>
                    </a:p>
                  </a:txBody>
                  <a:tcPr/>
                </a:tc>
                <a:extLst>
                  <a:ext uri="{0D108BD9-81ED-4DB2-BD59-A6C34878D82A}">
                    <a16:rowId xmlns:a16="http://schemas.microsoft.com/office/drawing/2014/main" val="10001"/>
                  </a:ext>
                </a:extLst>
              </a:tr>
              <a:tr h="333828">
                <a:tc>
                  <a:txBody>
                    <a:bodyPr/>
                    <a:lstStyle/>
                    <a:p>
                      <a:r>
                        <a:rPr lang="en-US" b="1" dirty="0"/>
                        <a:t>Transmission Control Protocol (TCP)</a:t>
                      </a:r>
                      <a:endParaRPr lang="en-US" dirty="0"/>
                    </a:p>
                  </a:txBody>
                  <a:tcPr/>
                </a:tc>
                <a:tc>
                  <a:txBody>
                    <a:bodyPr/>
                    <a:lstStyle/>
                    <a:p>
                      <a:pPr marL="285750" indent="-285750">
                        <a:buFont typeface="Wingdings" panose="05000000000000000000" pitchFamily="2" charset="2"/>
                        <a:buChar char="§"/>
                      </a:pPr>
                      <a:r>
                        <a:rPr lang="en-US" dirty="0"/>
                        <a:t>Manages the individual conversations</a:t>
                      </a:r>
                    </a:p>
                    <a:p>
                      <a:pPr marL="285750" indent="-285750">
                        <a:buFont typeface="Wingdings" panose="05000000000000000000" pitchFamily="2" charset="2"/>
                        <a:buChar char="§"/>
                      </a:pPr>
                      <a:r>
                        <a:rPr lang="en-US" dirty="0"/>
                        <a:t>Provides guaranteed delivery</a:t>
                      </a:r>
                    </a:p>
                    <a:p>
                      <a:pPr marL="285750" indent="-285750">
                        <a:buFont typeface="Wingdings" panose="05000000000000000000" pitchFamily="2" charset="2"/>
                        <a:buChar char="§"/>
                      </a:pPr>
                      <a:r>
                        <a:rPr lang="en-US" dirty="0"/>
                        <a:t>Manages flow control</a:t>
                      </a:r>
                    </a:p>
                  </a:txBody>
                  <a:tcPr/>
                </a:tc>
                <a:extLst>
                  <a:ext uri="{0D108BD9-81ED-4DB2-BD59-A6C34878D82A}">
                    <a16:rowId xmlns:a16="http://schemas.microsoft.com/office/drawing/2014/main" val="10002"/>
                  </a:ext>
                </a:extLst>
              </a:tr>
              <a:tr h="335320">
                <a:tc>
                  <a:txBody>
                    <a:bodyPr/>
                    <a:lstStyle/>
                    <a:p>
                      <a:r>
                        <a:rPr lang="en-US" b="1" dirty="0"/>
                        <a:t>Internet Protocol (IP)</a:t>
                      </a:r>
                      <a:endParaRPr lang="en-US" dirty="0"/>
                    </a:p>
                  </a:txBody>
                  <a:tcPr/>
                </a:tc>
                <a:tc>
                  <a:txBody>
                    <a:bodyPr/>
                    <a:lstStyle/>
                    <a:p>
                      <a:r>
                        <a:rPr lang="en-US" dirty="0"/>
                        <a:t>Delivers messages globally from the sender to the receiver</a:t>
                      </a:r>
                    </a:p>
                  </a:txBody>
                  <a:tcPr/>
                </a:tc>
                <a:extLst>
                  <a:ext uri="{0D108BD9-81ED-4DB2-BD59-A6C34878D82A}">
                    <a16:rowId xmlns:a16="http://schemas.microsoft.com/office/drawing/2014/main" val="10003"/>
                  </a:ext>
                </a:extLst>
              </a:tr>
              <a:tr h="319314">
                <a:tc>
                  <a:txBody>
                    <a:bodyPr/>
                    <a:lstStyle/>
                    <a:p>
                      <a:r>
                        <a:rPr lang="en-US" b="1" dirty="0"/>
                        <a:t>Ethernet</a:t>
                      </a:r>
                      <a:endParaRPr lang="en-US" dirty="0"/>
                    </a:p>
                  </a:txBody>
                  <a:tcPr/>
                </a:tc>
                <a:tc>
                  <a:txBody>
                    <a:bodyPr/>
                    <a:lstStyle/>
                    <a:p>
                      <a:r>
                        <a:rPr lang="en-US" dirty="0"/>
                        <a:t>Delivers messages from one NIC to another NIC on the same Ethernet Local Area Network (LAN)</a:t>
                      </a:r>
                    </a:p>
                  </a:txBody>
                  <a:tcPr/>
                </a:tc>
                <a:extLst>
                  <a:ext uri="{0D108BD9-81ED-4DB2-BD59-A6C34878D82A}">
                    <a16:rowId xmlns:a16="http://schemas.microsoft.com/office/drawing/2014/main" val="10004"/>
                  </a:ext>
                </a:extLst>
              </a:tr>
            </a:tbl>
          </a:graphicData>
        </a:graphic>
      </p:graphicFrame>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399" y="0"/>
            <a:ext cx="3362777" cy="2169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57414468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dirty="0">
                <a:solidFill>
                  <a:schemeClr val="accent5">
                    <a:lumMod val="40000"/>
                    <a:lumOff val="60000"/>
                  </a:schemeClr>
                </a:solidFill>
              </a:rPr>
              <a:t>3.3 Protocol Suites</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Protocol Suites</a:t>
            </a:r>
            <a:br>
              <a:rPr lang="en-US" altLang="en-US" dirty="0"/>
            </a:br>
            <a:r>
              <a:rPr lang="en-US" altLang="en-US" dirty="0"/>
              <a:t>Evolution of Protocol Suites</a:t>
            </a:r>
            <a:endParaRPr lang="en-CA" altLang="en-US" dirty="0"/>
          </a:p>
        </p:txBody>
      </p:sp>
      <p:sp>
        <p:nvSpPr>
          <p:cNvPr id="13315" name="Content Placeholder 2"/>
          <p:cNvSpPr>
            <a:spLocks noGrp="1"/>
          </p:cNvSpPr>
          <p:nvPr>
            <p:ph idx="1"/>
          </p:nvPr>
        </p:nvSpPr>
        <p:spPr>
          <a:xfrm>
            <a:off x="124427" y="791746"/>
            <a:ext cx="3997630" cy="3856453"/>
          </a:xfrm>
        </p:spPr>
        <p:txBody>
          <a:bodyPr/>
          <a:lstStyle/>
          <a:p>
            <a:pPr marL="0" indent="0">
              <a:buNone/>
            </a:pPr>
            <a:r>
              <a:rPr lang="en-US" sz="1600" dirty="0"/>
              <a:t>There are several protocol suites.</a:t>
            </a:r>
          </a:p>
          <a:p>
            <a:pPr>
              <a:buFont typeface="Arial" panose="020B0604020202020204" pitchFamily="34" charset="0"/>
              <a:buChar char="•"/>
            </a:pPr>
            <a:r>
              <a:rPr lang="fr-FR" sz="1400" b="1" dirty="0"/>
              <a:t>Internet Protocol Suite or TCP/IP- </a:t>
            </a:r>
            <a:r>
              <a:rPr lang="fr-FR" sz="1400" dirty="0"/>
              <a:t>The</a:t>
            </a:r>
            <a:r>
              <a:rPr lang="fr-FR" sz="1400" b="1" dirty="0"/>
              <a:t> </a:t>
            </a:r>
            <a:r>
              <a:rPr lang="fr-FR" sz="1400" dirty="0" err="1"/>
              <a:t>most</a:t>
            </a:r>
            <a:r>
              <a:rPr lang="fr-FR" sz="1400" dirty="0"/>
              <a:t> </a:t>
            </a:r>
            <a:r>
              <a:rPr lang="fr-FR" sz="1400" dirty="0" err="1"/>
              <a:t>common</a:t>
            </a:r>
            <a:r>
              <a:rPr lang="fr-FR" sz="1400" dirty="0"/>
              <a:t> </a:t>
            </a:r>
            <a:r>
              <a:rPr lang="fr-FR" sz="1400" dirty="0" err="1"/>
              <a:t>protocol</a:t>
            </a:r>
            <a:r>
              <a:rPr lang="fr-FR" sz="1400" dirty="0"/>
              <a:t> suite and m</a:t>
            </a:r>
            <a:r>
              <a:rPr lang="en-US" sz="1400" dirty="0" err="1"/>
              <a:t>aintained</a:t>
            </a:r>
            <a:r>
              <a:rPr lang="en-US" sz="1400" dirty="0"/>
              <a:t> by the Internet Engineering Task Force (IETF)</a:t>
            </a:r>
          </a:p>
          <a:p>
            <a:pPr>
              <a:buFont typeface="Arial" panose="020B0604020202020204" pitchFamily="34" charset="0"/>
              <a:buChar char="•"/>
            </a:pPr>
            <a:r>
              <a:rPr lang="en-US" sz="1400" b="1" dirty="0"/>
              <a:t>Open Systems Interconnection (OSI) protocols- </a:t>
            </a:r>
            <a:r>
              <a:rPr lang="en-US" sz="1400" dirty="0"/>
              <a:t>Developed</a:t>
            </a:r>
            <a:r>
              <a:rPr lang="en-US" sz="1400" b="1" dirty="0"/>
              <a:t> </a:t>
            </a:r>
            <a:r>
              <a:rPr lang="en-US" sz="1400" dirty="0"/>
              <a:t>by the International Organization for Standardization (ISO) and the International Telecommunications Union (ITU)</a:t>
            </a:r>
          </a:p>
          <a:p>
            <a:pPr>
              <a:buFont typeface="Arial" panose="020B0604020202020204" pitchFamily="34" charset="0"/>
              <a:buChar char="•"/>
            </a:pPr>
            <a:r>
              <a:rPr lang="en-US" sz="1400" b="1" dirty="0"/>
              <a:t>AppleTalk- </a:t>
            </a:r>
            <a:r>
              <a:rPr lang="en-US" sz="1400" dirty="0"/>
              <a:t>Proprietary suite release by Apple Inc.</a:t>
            </a:r>
          </a:p>
          <a:p>
            <a:pPr>
              <a:buFont typeface="Arial" panose="020B0604020202020204" pitchFamily="34" charset="0"/>
              <a:buChar char="•"/>
            </a:pPr>
            <a:r>
              <a:rPr lang="en-US" sz="1400" b="1" dirty="0"/>
              <a:t>Novell NetWare- </a:t>
            </a:r>
            <a:r>
              <a:rPr lang="en-US" sz="1400" dirty="0"/>
              <a:t>Proprietary suite developed by Novell Inc.</a:t>
            </a:r>
            <a:endParaRPr lang="en-CA" altLang="en-US" sz="1400" dirty="0"/>
          </a:p>
          <a:p>
            <a:pPr lvl="1"/>
            <a:endParaRPr lang="en-CA" altLang="en-US"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2057" y="1093522"/>
            <a:ext cx="5021943" cy="2908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163026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Protocol Suites</a:t>
            </a:r>
            <a:br>
              <a:rPr lang="en-US" altLang="en-US" dirty="0"/>
            </a:br>
            <a:r>
              <a:rPr lang="en-US" altLang="en-US" dirty="0"/>
              <a:t>TCP/IP Protocol Example</a:t>
            </a:r>
            <a:endParaRPr lang="en-CA" altLang="en-US" dirty="0"/>
          </a:p>
        </p:txBody>
      </p:sp>
      <p:sp>
        <p:nvSpPr>
          <p:cNvPr id="13315" name="Content Placeholder 2"/>
          <p:cNvSpPr>
            <a:spLocks noGrp="1"/>
          </p:cNvSpPr>
          <p:nvPr>
            <p:ph idx="1"/>
          </p:nvPr>
        </p:nvSpPr>
        <p:spPr>
          <a:xfrm>
            <a:off x="123574" y="867947"/>
            <a:ext cx="3359855" cy="3733082"/>
          </a:xfrm>
        </p:spPr>
        <p:txBody>
          <a:bodyPr/>
          <a:lstStyle/>
          <a:p>
            <a:pPr>
              <a:buFont typeface="Arial" panose="020B0604020202020204" pitchFamily="34" charset="0"/>
              <a:buChar char="•"/>
            </a:pPr>
            <a:r>
              <a:rPr lang="en-US" sz="1600" dirty="0"/>
              <a:t>TCP/IP protocols operate at the application, transport, and internet layers.</a:t>
            </a:r>
          </a:p>
          <a:p>
            <a:pPr>
              <a:buFont typeface="Arial" panose="020B0604020202020204" pitchFamily="34" charset="0"/>
              <a:buChar char="•"/>
            </a:pPr>
            <a:r>
              <a:rPr lang="en-US" sz="1600" dirty="0"/>
              <a:t>The most common network access layer LAN protocols are Ethernet and WLAN (wireless LAN).</a:t>
            </a:r>
          </a:p>
          <a:p>
            <a:pPr lvl="1"/>
            <a:endParaRPr lang="en-CA" alt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7933" y="955448"/>
            <a:ext cx="5388352" cy="3239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272515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Protocol Suites</a:t>
            </a:r>
            <a:br>
              <a:rPr lang="en-US" altLang="en-US" dirty="0"/>
            </a:br>
            <a:r>
              <a:rPr lang="en-US" altLang="en-US" dirty="0"/>
              <a:t>TCP/IP Protocol Suite</a:t>
            </a:r>
            <a:endParaRPr lang="en-CA" altLang="en-US" dirty="0"/>
          </a:p>
        </p:txBody>
      </p:sp>
      <p:sp>
        <p:nvSpPr>
          <p:cNvPr id="13315" name="Content Placeholder 2"/>
          <p:cNvSpPr>
            <a:spLocks noGrp="1"/>
          </p:cNvSpPr>
          <p:nvPr>
            <p:ph idx="1"/>
          </p:nvPr>
        </p:nvSpPr>
        <p:spPr>
          <a:xfrm>
            <a:off x="167116" y="820322"/>
            <a:ext cx="3359855" cy="3942178"/>
          </a:xfrm>
        </p:spPr>
        <p:txBody>
          <a:bodyPr/>
          <a:lstStyle/>
          <a:p>
            <a:pPr>
              <a:buFont typeface="Arial" panose="020B0604020202020204" pitchFamily="34" charset="0"/>
              <a:buChar char="•"/>
            </a:pPr>
            <a:r>
              <a:rPr lang="en-US" sz="1400" dirty="0"/>
              <a:t>TCP/IP is the protocol suite used by the internet and includes many protocols.</a:t>
            </a:r>
          </a:p>
          <a:p>
            <a:pPr>
              <a:buFont typeface="Arial" panose="020B0604020202020204" pitchFamily="34" charset="0"/>
              <a:buChar char="•"/>
            </a:pPr>
            <a:r>
              <a:rPr lang="en-US" sz="1400" dirty="0"/>
              <a:t>TCP/IP is:</a:t>
            </a:r>
          </a:p>
          <a:p>
            <a:pPr lvl="1"/>
            <a:r>
              <a:rPr lang="en-US" dirty="0"/>
              <a:t>An open standard protocol suite that is freely available to the public and can be used by any vendor</a:t>
            </a:r>
          </a:p>
          <a:p>
            <a:pPr lvl="1"/>
            <a:r>
              <a:rPr lang="en-US" dirty="0"/>
              <a:t>A standards-based protocol suite that is </a:t>
            </a:r>
            <a:r>
              <a:rPr lang="en-US" sz="1400" dirty="0"/>
              <a:t>endorsed by the networking industry and approved by a standards organization to ensure interoperability </a:t>
            </a:r>
          </a:p>
          <a:p>
            <a:pPr lvl="1"/>
            <a:endParaRPr lang="en-CA" altLang="en-US" sz="12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6971" y="890281"/>
            <a:ext cx="5480277" cy="341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004138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3.1 The Rules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Protocol Suites</a:t>
            </a:r>
            <a:br>
              <a:rPr lang="en-US" altLang="en-US" dirty="0"/>
            </a:br>
            <a:r>
              <a:rPr lang="en-US" altLang="en-US" dirty="0"/>
              <a:t>TCP/IP Communication Process</a:t>
            </a:r>
            <a:endParaRPr lang="en-CA" altLang="en-US" dirty="0"/>
          </a:p>
        </p:txBody>
      </p:sp>
      <p:sp>
        <p:nvSpPr>
          <p:cNvPr id="13315" name="Content Placeholder 2"/>
          <p:cNvSpPr>
            <a:spLocks noGrp="1"/>
          </p:cNvSpPr>
          <p:nvPr>
            <p:ph idx="1"/>
          </p:nvPr>
        </p:nvSpPr>
        <p:spPr>
          <a:xfrm>
            <a:off x="123574" y="867947"/>
            <a:ext cx="4361340" cy="859252"/>
          </a:xfrm>
        </p:spPr>
        <p:txBody>
          <a:bodyPr/>
          <a:lstStyle/>
          <a:p>
            <a:pPr>
              <a:buFont typeface="Arial" panose="020B0604020202020204" pitchFamily="34" charset="0"/>
              <a:buChar char="•"/>
            </a:pPr>
            <a:r>
              <a:rPr lang="en-US" sz="1600" dirty="0"/>
              <a:t>A web server encapsulating and sending a web page to a client.</a:t>
            </a:r>
            <a:endParaRPr lang="en-CA" altLang="en-US" sz="1600" dirty="0"/>
          </a:p>
        </p:txBody>
      </p:sp>
      <p:sp>
        <p:nvSpPr>
          <p:cNvPr id="9" name="Content Placeholder 2"/>
          <p:cNvSpPr txBox="1">
            <a:spLocks/>
          </p:cNvSpPr>
          <p:nvPr/>
        </p:nvSpPr>
        <p:spPr bwMode="auto">
          <a:xfrm>
            <a:off x="4659086" y="867947"/>
            <a:ext cx="4361340" cy="859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600" dirty="0"/>
              <a:t>A client de-encapsulating the web page for the web browser</a:t>
            </a:r>
            <a:endParaRPr lang="en-US" altLang="en-US" sz="16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63" y="2017471"/>
            <a:ext cx="4230816" cy="2573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179" y="2090057"/>
            <a:ext cx="4286817" cy="24279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275253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dirty="0">
                <a:solidFill>
                  <a:schemeClr val="accent5">
                    <a:lumMod val="40000"/>
                    <a:lumOff val="60000"/>
                  </a:schemeClr>
                </a:solidFill>
              </a:rPr>
              <a:t>3.4 Standards Organizations</a:t>
            </a:r>
          </a:p>
        </p:txBody>
      </p:sp>
    </p:spTree>
    <p:custDataLst>
      <p:tags r:id="rId1"/>
    </p:custDataLst>
    <p:extLst>
      <p:ext uri="{BB962C8B-B14F-4D97-AF65-F5344CB8AC3E}">
        <p14:creationId xmlns:p14="http://schemas.microsoft.com/office/powerpoint/2010/main" val="174977282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9144000" cy="757551"/>
          </a:xfrm>
        </p:spPr>
        <p:txBody>
          <a:bodyPr/>
          <a:lstStyle/>
          <a:p>
            <a:r>
              <a:rPr lang="en-US" altLang="en-US" sz="1600" dirty="0"/>
              <a:t>Standards Organizations</a:t>
            </a:r>
            <a:br>
              <a:rPr lang="en-US" altLang="en-US" sz="1600" dirty="0"/>
            </a:br>
            <a:r>
              <a:rPr lang="en-US" altLang="en-US" dirty="0"/>
              <a:t>Open Standards</a:t>
            </a:r>
          </a:p>
        </p:txBody>
      </p:sp>
      <p:sp>
        <p:nvSpPr>
          <p:cNvPr id="55299" name="Rectangle 3"/>
          <p:cNvSpPr>
            <a:spLocks noGrp="1" noChangeArrowheads="1"/>
          </p:cNvSpPr>
          <p:nvPr>
            <p:ph type="body" idx="1"/>
          </p:nvPr>
        </p:nvSpPr>
        <p:spPr>
          <a:xfrm>
            <a:off x="4572000" y="757551"/>
            <a:ext cx="4401766" cy="3950636"/>
          </a:xfrm>
        </p:spPr>
        <p:txBody>
          <a:bodyPr/>
          <a:lstStyle/>
          <a:p>
            <a:pPr marL="0" indent="0">
              <a:buNone/>
            </a:pPr>
            <a:r>
              <a:rPr lang="en-US" sz="1600" dirty="0"/>
              <a:t>Open standards encourage:</a:t>
            </a:r>
          </a:p>
          <a:p>
            <a:pPr>
              <a:buFont typeface="Arial" panose="020B0604020202020204" pitchFamily="34" charset="0"/>
              <a:buChar char="•"/>
            </a:pPr>
            <a:r>
              <a:rPr lang="en-US" sz="1600" dirty="0"/>
              <a:t>interoperability</a:t>
            </a:r>
          </a:p>
          <a:p>
            <a:pPr>
              <a:buFont typeface="Arial" panose="020B0604020202020204" pitchFamily="34" charset="0"/>
              <a:buChar char="•"/>
            </a:pPr>
            <a:r>
              <a:rPr lang="en-US" sz="1600" dirty="0"/>
              <a:t>competition</a:t>
            </a:r>
          </a:p>
          <a:p>
            <a:pPr>
              <a:buFont typeface="Arial" panose="020B0604020202020204" pitchFamily="34" charset="0"/>
              <a:buChar char="•"/>
            </a:pPr>
            <a:r>
              <a:rPr lang="en-US" sz="1600" dirty="0"/>
              <a:t>innovation</a:t>
            </a:r>
          </a:p>
          <a:p>
            <a:pPr marL="0" indent="0">
              <a:buNone/>
            </a:pPr>
            <a:r>
              <a:rPr lang="en-US" sz="1600" dirty="0"/>
              <a:t>Standards organizations are:</a:t>
            </a:r>
          </a:p>
          <a:p>
            <a:pPr>
              <a:buFont typeface="Arial" panose="020B0604020202020204" pitchFamily="34" charset="0"/>
              <a:buChar char="•"/>
            </a:pPr>
            <a:r>
              <a:rPr lang="en-US" sz="1600" dirty="0"/>
              <a:t>vendor-neutral </a:t>
            </a:r>
          </a:p>
          <a:p>
            <a:pPr>
              <a:buFont typeface="Arial" panose="020B0604020202020204" pitchFamily="34" charset="0"/>
              <a:buChar char="•"/>
            </a:pPr>
            <a:r>
              <a:rPr lang="en-US" sz="1600" dirty="0"/>
              <a:t>non-profit organizations </a:t>
            </a:r>
          </a:p>
          <a:p>
            <a:pPr>
              <a:buFont typeface="Arial" panose="020B0604020202020204" pitchFamily="34" charset="0"/>
              <a:buChar char="•"/>
            </a:pPr>
            <a:r>
              <a:rPr lang="en-US" sz="1600" dirty="0"/>
              <a:t>established to develop and promote the concept of open standards. </a:t>
            </a:r>
            <a:endParaRPr lang="en-CA" altLang="en-US" sz="1600" b="1"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658" y="832640"/>
            <a:ext cx="4308835" cy="3071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0830764"/>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8955314" cy="757551"/>
          </a:xfrm>
        </p:spPr>
        <p:txBody>
          <a:bodyPr/>
          <a:lstStyle/>
          <a:p>
            <a:r>
              <a:rPr lang="en-US" altLang="en-US" sz="1600" dirty="0"/>
              <a:t>Standards Organizations</a:t>
            </a:r>
            <a:br>
              <a:rPr lang="en-US" altLang="en-US" sz="1600" dirty="0"/>
            </a:br>
            <a:r>
              <a:rPr lang="en-US" altLang="en-US" dirty="0"/>
              <a:t>Internet Standards (Cont.)</a:t>
            </a:r>
          </a:p>
        </p:txBody>
      </p:sp>
      <p:sp>
        <p:nvSpPr>
          <p:cNvPr id="55299" name="Rectangle 3"/>
          <p:cNvSpPr>
            <a:spLocks noGrp="1" noChangeArrowheads="1"/>
          </p:cNvSpPr>
          <p:nvPr>
            <p:ph type="body" idx="1"/>
          </p:nvPr>
        </p:nvSpPr>
        <p:spPr>
          <a:xfrm>
            <a:off x="4648898" y="782410"/>
            <a:ext cx="4247972" cy="3672114"/>
          </a:xfrm>
        </p:spPr>
        <p:txBody>
          <a:bodyPr/>
          <a:lstStyle/>
          <a:p>
            <a:pPr marL="0" indent="0">
              <a:buNone/>
            </a:pPr>
            <a:r>
              <a:rPr lang="en-US" sz="1600" dirty="0"/>
              <a:t>Standards organizations involved with the development and support of TCP/IP</a:t>
            </a:r>
          </a:p>
          <a:p>
            <a:pPr lvl="1"/>
            <a:r>
              <a:rPr lang="en-US" sz="1600" b="1" dirty="0"/>
              <a:t>Internet Corporation for Assigned Names and Numbers (ICANN) </a:t>
            </a:r>
            <a:r>
              <a:rPr lang="en-US" sz="1600" dirty="0"/>
              <a:t>-  Coordinates IP address allocation, the management of domain names, and assignment of other information</a:t>
            </a:r>
          </a:p>
          <a:p>
            <a:pPr lvl="1"/>
            <a:r>
              <a:rPr lang="en-US" sz="1600" b="1" dirty="0"/>
              <a:t>Internet Assigned Numbers Authority (IANA) </a:t>
            </a:r>
            <a:r>
              <a:rPr lang="en-US" sz="1600" dirty="0"/>
              <a:t>- Oversees and manages IP address allocation, domain name management, and protocol identifiers for ICANN</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22" y="1277257"/>
            <a:ext cx="4378082" cy="2740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1211513"/>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9144000" cy="757551"/>
          </a:xfrm>
        </p:spPr>
        <p:txBody>
          <a:bodyPr/>
          <a:lstStyle/>
          <a:p>
            <a:r>
              <a:rPr lang="en-US" altLang="en-US" sz="1600" dirty="0"/>
              <a:t>Standards Organizations</a:t>
            </a:r>
            <a:br>
              <a:rPr lang="en-US" altLang="en-US" sz="1600" dirty="0"/>
            </a:br>
            <a:r>
              <a:rPr lang="en-US" altLang="en-US" dirty="0"/>
              <a:t>Electronic and Communications Standards</a:t>
            </a:r>
          </a:p>
        </p:txBody>
      </p:sp>
      <p:sp>
        <p:nvSpPr>
          <p:cNvPr id="55299" name="Rectangle 3"/>
          <p:cNvSpPr>
            <a:spLocks noGrp="1" noChangeArrowheads="1"/>
          </p:cNvSpPr>
          <p:nvPr>
            <p:ph type="body" idx="1"/>
          </p:nvPr>
        </p:nvSpPr>
        <p:spPr>
          <a:xfrm>
            <a:off x="116114" y="821051"/>
            <a:ext cx="8785081" cy="3794491"/>
          </a:xfrm>
        </p:spPr>
        <p:txBody>
          <a:bodyPr/>
          <a:lstStyle/>
          <a:p>
            <a:pPr>
              <a:buFont typeface="Arial" panose="020B0604020202020204" pitchFamily="34" charset="0"/>
              <a:buChar char="•"/>
            </a:pPr>
            <a:r>
              <a:rPr lang="en-US" sz="1800" b="1" dirty="0"/>
              <a:t>Institute of Electrical and Electronics Engineers </a:t>
            </a:r>
            <a:r>
              <a:rPr lang="en-US" sz="1800" dirty="0"/>
              <a:t>(</a:t>
            </a:r>
            <a:r>
              <a:rPr lang="en-US" sz="1800" b="1" dirty="0"/>
              <a:t>IEEE</a:t>
            </a:r>
            <a:r>
              <a:rPr lang="en-US" sz="1800" dirty="0"/>
              <a:t>, pronounced “I-triple-E”) - dedicated to creating standards in power and energy, healthcare, telecommunications, and networking</a:t>
            </a:r>
          </a:p>
          <a:p>
            <a:pPr>
              <a:buFont typeface="Arial" panose="020B0604020202020204" pitchFamily="34" charset="0"/>
              <a:buChar char="•"/>
            </a:pPr>
            <a:r>
              <a:rPr lang="en-US" sz="1800" b="1" dirty="0"/>
              <a:t>Electronic Industries Alliance (EIA) </a:t>
            </a:r>
            <a:r>
              <a:rPr lang="en-US" sz="1800" dirty="0"/>
              <a:t>- develops standards relating to electrical wiring, connectors, and the 19-inch racks used to mount networking equipment</a:t>
            </a:r>
          </a:p>
          <a:p>
            <a:pPr>
              <a:buFont typeface="Arial" panose="020B0604020202020204" pitchFamily="34" charset="0"/>
              <a:buChar char="•"/>
            </a:pPr>
            <a:r>
              <a:rPr lang="en-US" sz="1800" b="1" dirty="0"/>
              <a:t>Telecommunications Industry Association (TIA) </a:t>
            </a:r>
            <a:r>
              <a:rPr lang="en-US" sz="1800" dirty="0"/>
              <a:t>- develops communication standards in radio equipment, cellular towers, Voice over IP (VoIP) devices, satellite communications, and more</a:t>
            </a:r>
          </a:p>
          <a:p>
            <a:pPr>
              <a:buFont typeface="Arial" panose="020B0604020202020204" pitchFamily="34" charset="0"/>
              <a:buChar char="•"/>
            </a:pPr>
            <a:r>
              <a:rPr lang="en-US" sz="1800" b="1" dirty="0"/>
              <a:t>International Telecommunications Union-Telecommunication Standardization Sector (ITU-T</a:t>
            </a:r>
            <a:r>
              <a:rPr lang="en-US" sz="1800" dirty="0"/>
              <a:t>) - defines standards for video compression, Internet Protocol Television (IPTV), and broadband communications, such as a digital subscriber line (DSL)</a:t>
            </a:r>
          </a:p>
        </p:txBody>
      </p:sp>
    </p:spTree>
    <p:extLst>
      <p:ext uri="{BB962C8B-B14F-4D97-AF65-F5344CB8AC3E}">
        <p14:creationId xmlns:p14="http://schemas.microsoft.com/office/powerpoint/2010/main" val="1265191498"/>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dirty="0">
                <a:solidFill>
                  <a:schemeClr val="accent5">
                    <a:lumMod val="40000"/>
                    <a:lumOff val="60000"/>
                  </a:schemeClr>
                </a:solidFill>
              </a:rPr>
              <a:t>3.5 Reference Models</a:t>
            </a:r>
          </a:p>
        </p:txBody>
      </p:sp>
    </p:spTree>
    <p:custDataLst>
      <p:tags r:id="rId1"/>
    </p:custDataLst>
    <p:extLst>
      <p:ext uri="{BB962C8B-B14F-4D97-AF65-F5344CB8AC3E}">
        <p14:creationId xmlns:p14="http://schemas.microsoft.com/office/powerpoint/2010/main" val="2920016951"/>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Reference Models</a:t>
            </a:r>
            <a:br>
              <a:rPr lang="en-US" altLang="en-US" dirty="0"/>
            </a:br>
            <a:r>
              <a:rPr lang="en-US" altLang="en-US" dirty="0"/>
              <a:t>The Benefits of Using a Layered Model</a:t>
            </a:r>
            <a:endParaRPr lang="en-CA" altLang="en-US" dirty="0"/>
          </a:p>
        </p:txBody>
      </p:sp>
      <p:sp>
        <p:nvSpPr>
          <p:cNvPr id="13315" name="Content Placeholder 2"/>
          <p:cNvSpPr>
            <a:spLocks noGrp="1"/>
          </p:cNvSpPr>
          <p:nvPr>
            <p:ph idx="1"/>
          </p:nvPr>
        </p:nvSpPr>
        <p:spPr>
          <a:xfrm>
            <a:off x="5453349" y="1019280"/>
            <a:ext cx="3690651" cy="3323113"/>
          </a:xfrm>
        </p:spPr>
        <p:txBody>
          <a:bodyPr/>
          <a:lstStyle/>
          <a:p>
            <a:pPr marL="0" indent="0">
              <a:buNone/>
            </a:pPr>
            <a:r>
              <a:rPr lang="en-US" sz="1600" dirty="0"/>
              <a:t>Complex concepts such as how a network operates can be difficult to explain and understand. For this reason, a layered model is used.</a:t>
            </a:r>
            <a:endParaRPr lang="en-CA" altLang="en-US" sz="1600" dirty="0"/>
          </a:p>
          <a:p>
            <a:pPr marL="0" indent="0">
              <a:buNone/>
            </a:pPr>
            <a:r>
              <a:rPr lang="en-US" sz="1600" dirty="0"/>
              <a:t>Two layered models describe network operations:</a:t>
            </a:r>
          </a:p>
          <a:p>
            <a:pPr>
              <a:buFont typeface="Arial" panose="020B0604020202020204" pitchFamily="34" charset="0"/>
              <a:buChar char="•"/>
            </a:pPr>
            <a:r>
              <a:rPr lang="en-US" sz="1600" dirty="0"/>
              <a:t>Open System Interconnection (OSI) Reference Model</a:t>
            </a:r>
          </a:p>
          <a:p>
            <a:pPr>
              <a:buFont typeface="Arial" panose="020B0604020202020204" pitchFamily="34" charset="0"/>
              <a:buChar char="•"/>
            </a:pPr>
            <a:r>
              <a:rPr lang="en-US" sz="1600" dirty="0"/>
              <a:t>TCP/IP Reference Model</a:t>
            </a:r>
          </a:p>
          <a:p>
            <a:pPr lvl="1"/>
            <a:endParaRPr lang="en-CA" altLang="en-US" dirty="0"/>
          </a:p>
          <a:p>
            <a:pPr lvl="1"/>
            <a:endParaRPr lang="en-CA" alt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8285"/>
            <a:ext cx="5266953" cy="4228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840856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101601"/>
            <a:ext cx="8783638" cy="754742"/>
          </a:xfrm>
        </p:spPr>
        <p:txBody>
          <a:bodyPr/>
          <a:lstStyle/>
          <a:p>
            <a:r>
              <a:rPr lang="en-US" altLang="en-US" sz="1600" dirty="0"/>
              <a:t>Reference Models</a:t>
            </a:r>
            <a:br>
              <a:rPr lang="en-US" altLang="en-US" dirty="0"/>
            </a:br>
            <a:r>
              <a:rPr lang="en-US" altLang="en-US" sz="2400" dirty="0"/>
              <a:t>The OSI Reference Model</a:t>
            </a:r>
            <a:endParaRPr lang="en-CA" altLang="en-US" sz="2400" dirty="0"/>
          </a:p>
        </p:txBody>
      </p:sp>
      <p:graphicFrame>
        <p:nvGraphicFramePr>
          <p:cNvPr id="5" name="Table 4"/>
          <p:cNvGraphicFramePr>
            <a:graphicFrameLocks noGrp="1"/>
          </p:cNvGraphicFramePr>
          <p:nvPr>
            <p:extLst>
              <p:ext uri="{D42A27DB-BD31-4B8C-83A1-F6EECF244321}">
                <p14:modId xmlns:p14="http://schemas.microsoft.com/office/powerpoint/2010/main" val="3090246343"/>
              </p:ext>
            </p:extLst>
          </p:nvPr>
        </p:nvGraphicFramePr>
        <p:xfrm>
          <a:off x="362857" y="955226"/>
          <a:ext cx="8215086" cy="3648312"/>
        </p:xfrm>
        <a:graphic>
          <a:graphicData uri="http://schemas.openxmlformats.org/drawingml/2006/table">
            <a:tbl>
              <a:tblPr firstRow="1" firstCol="1" bandRow="1">
                <a:tableStyleId>{5C22544A-7EE6-4342-B048-85BDC9FD1C3A}</a:tableStyleId>
              </a:tblPr>
              <a:tblGrid>
                <a:gridCol w="1675263">
                  <a:extLst>
                    <a:ext uri="{9D8B030D-6E8A-4147-A177-3AD203B41FA5}">
                      <a16:colId xmlns:a16="http://schemas.microsoft.com/office/drawing/2014/main" val="20000"/>
                    </a:ext>
                  </a:extLst>
                </a:gridCol>
                <a:gridCol w="6539823">
                  <a:extLst>
                    <a:ext uri="{9D8B030D-6E8A-4147-A177-3AD203B41FA5}">
                      <a16:colId xmlns:a16="http://schemas.microsoft.com/office/drawing/2014/main" val="20001"/>
                    </a:ext>
                  </a:extLst>
                </a:gridCol>
              </a:tblGrid>
              <a:tr h="314586">
                <a:tc>
                  <a:txBody>
                    <a:bodyPr/>
                    <a:lstStyle/>
                    <a:p>
                      <a:r>
                        <a:rPr lang="en-US" b="1" dirty="0">
                          <a:effectLst/>
                        </a:rPr>
                        <a:t>OSI Model Layer</a:t>
                      </a:r>
                      <a:endParaRPr lang="en-US" dirty="0">
                        <a:effectLst/>
                      </a:endParaRPr>
                    </a:p>
                  </a:txBody>
                  <a:tcPr anchor="ctr"/>
                </a:tc>
                <a:tc>
                  <a:txBody>
                    <a:bodyPr/>
                    <a:lstStyle/>
                    <a:p>
                      <a:r>
                        <a:rPr lang="en-US" b="1" dirty="0">
                          <a:effectLst/>
                        </a:rPr>
                        <a:t>Description</a:t>
                      </a:r>
                      <a:endParaRPr lang="en-US" dirty="0">
                        <a:effectLst/>
                      </a:endParaRPr>
                    </a:p>
                  </a:txBody>
                  <a:tcPr anchor="ctr"/>
                </a:tc>
                <a:extLst>
                  <a:ext uri="{0D108BD9-81ED-4DB2-BD59-A6C34878D82A}">
                    <a16:rowId xmlns:a16="http://schemas.microsoft.com/office/drawing/2014/main" val="10000"/>
                  </a:ext>
                </a:extLst>
              </a:tr>
              <a:tr h="294785">
                <a:tc>
                  <a:txBody>
                    <a:bodyPr/>
                    <a:lstStyle/>
                    <a:p>
                      <a:r>
                        <a:rPr lang="en-US" b="1" dirty="0"/>
                        <a:t>7 - Application</a:t>
                      </a:r>
                      <a:endParaRPr lang="en-US" dirty="0"/>
                    </a:p>
                  </a:txBody>
                  <a:tcPr anchor="ctr"/>
                </a:tc>
                <a:tc>
                  <a:txBody>
                    <a:bodyPr/>
                    <a:lstStyle/>
                    <a:p>
                      <a:r>
                        <a:rPr lang="en-US" dirty="0"/>
                        <a:t>Contains protocols used for process-to-process communications.</a:t>
                      </a:r>
                    </a:p>
                  </a:txBody>
                  <a:tcPr anchor="ctr"/>
                </a:tc>
                <a:extLst>
                  <a:ext uri="{0D108BD9-81ED-4DB2-BD59-A6C34878D82A}">
                    <a16:rowId xmlns:a16="http://schemas.microsoft.com/office/drawing/2014/main" val="10001"/>
                  </a:ext>
                </a:extLst>
              </a:tr>
              <a:tr h="485587">
                <a:tc>
                  <a:txBody>
                    <a:bodyPr/>
                    <a:lstStyle/>
                    <a:p>
                      <a:r>
                        <a:rPr lang="en-US" b="1" dirty="0"/>
                        <a:t>6 - Presentation</a:t>
                      </a:r>
                      <a:endParaRPr lang="en-US" dirty="0"/>
                    </a:p>
                  </a:txBody>
                  <a:tcPr anchor="ctr"/>
                </a:tc>
                <a:tc>
                  <a:txBody>
                    <a:bodyPr/>
                    <a:lstStyle/>
                    <a:p>
                      <a:r>
                        <a:rPr lang="en-US" dirty="0"/>
                        <a:t>Provides for common representation of the data transferred between application layer services.</a:t>
                      </a:r>
                    </a:p>
                  </a:txBody>
                  <a:tcPr anchor="ctr"/>
                </a:tc>
                <a:extLst>
                  <a:ext uri="{0D108BD9-81ED-4DB2-BD59-A6C34878D82A}">
                    <a16:rowId xmlns:a16="http://schemas.microsoft.com/office/drawing/2014/main" val="10002"/>
                  </a:ext>
                </a:extLst>
              </a:tr>
              <a:tr h="485587">
                <a:tc>
                  <a:txBody>
                    <a:bodyPr/>
                    <a:lstStyle/>
                    <a:p>
                      <a:r>
                        <a:rPr lang="en-US" b="1" dirty="0"/>
                        <a:t>5 - Session</a:t>
                      </a:r>
                      <a:endParaRPr lang="en-US" dirty="0"/>
                    </a:p>
                  </a:txBody>
                  <a:tcPr anchor="ctr"/>
                </a:tc>
                <a:tc>
                  <a:txBody>
                    <a:bodyPr/>
                    <a:lstStyle/>
                    <a:p>
                      <a:r>
                        <a:rPr lang="en-US" dirty="0"/>
                        <a:t>Provides services to the presentation layer and to manage data exchange.</a:t>
                      </a:r>
                    </a:p>
                  </a:txBody>
                  <a:tcPr anchor="ctr"/>
                </a:tc>
                <a:extLst>
                  <a:ext uri="{0D108BD9-81ED-4DB2-BD59-A6C34878D82A}">
                    <a16:rowId xmlns:a16="http://schemas.microsoft.com/office/drawing/2014/main" val="10003"/>
                  </a:ext>
                </a:extLst>
              </a:tr>
              <a:tr h="485587">
                <a:tc>
                  <a:txBody>
                    <a:bodyPr/>
                    <a:lstStyle/>
                    <a:p>
                      <a:r>
                        <a:rPr lang="en-US" b="1" dirty="0"/>
                        <a:t>4 - Transport</a:t>
                      </a:r>
                      <a:endParaRPr lang="en-US" dirty="0"/>
                    </a:p>
                  </a:txBody>
                  <a:tcPr anchor="ctr"/>
                </a:tc>
                <a:tc>
                  <a:txBody>
                    <a:bodyPr/>
                    <a:lstStyle/>
                    <a:p>
                      <a:r>
                        <a:rPr lang="en-US" dirty="0"/>
                        <a:t>Defines services to </a:t>
                      </a:r>
                      <a:r>
                        <a:rPr lang="en-US" b="1" dirty="0"/>
                        <a:t>segment</a:t>
                      </a:r>
                      <a:r>
                        <a:rPr lang="en-US" dirty="0"/>
                        <a:t>, transfer, and reassemble the data for individual communications.</a:t>
                      </a:r>
                    </a:p>
                  </a:txBody>
                  <a:tcPr anchor="ctr"/>
                </a:tc>
                <a:extLst>
                  <a:ext uri="{0D108BD9-81ED-4DB2-BD59-A6C34878D82A}">
                    <a16:rowId xmlns:a16="http://schemas.microsoft.com/office/drawing/2014/main" val="10004"/>
                  </a:ext>
                </a:extLst>
              </a:tr>
              <a:tr h="485587">
                <a:tc>
                  <a:txBody>
                    <a:bodyPr/>
                    <a:lstStyle/>
                    <a:p>
                      <a:r>
                        <a:rPr lang="en-US" b="1" dirty="0"/>
                        <a:t>3 - Network</a:t>
                      </a:r>
                      <a:endParaRPr lang="en-US" dirty="0"/>
                    </a:p>
                  </a:txBody>
                  <a:tcPr anchor="ctr"/>
                </a:tc>
                <a:tc>
                  <a:txBody>
                    <a:bodyPr/>
                    <a:lstStyle/>
                    <a:p>
                      <a:r>
                        <a:rPr lang="en-US" dirty="0"/>
                        <a:t>Provides services to exchange the individual </a:t>
                      </a:r>
                      <a:r>
                        <a:rPr lang="en-US" b="1" dirty="0"/>
                        <a:t>packets </a:t>
                      </a:r>
                      <a:r>
                        <a:rPr lang="en-US" dirty="0"/>
                        <a:t>of data over the network.</a:t>
                      </a:r>
                    </a:p>
                  </a:txBody>
                  <a:tcPr anchor="ctr"/>
                </a:tc>
                <a:extLst>
                  <a:ext uri="{0D108BD9-81ED-4DB2-BD59-A6C34878D82A}">
                    <a16:rowId xmlns:a16="http://schemas.microsoft.com/office/drawing/2014/main" val="10005"/>
                  </a:ext>
                </a:extLst>
              </a:tr>
              <a:tr h="485587">
                <a:tc>
                  <a:txBody>
                    <a:bodyPr/>
                    <a:lstStyle/>
                    <a:p>
                      <a:r>
                        <a:rPr lang="en-US" b="1" dirty="0"/>
                        <a:t>2 - Data Link</a:t>
                      </a:r>
                      <a:endParaRPr lang="en-US" dirty="0"/>
                    </a:p>
                  </a:txBody>
                  <a:tcPr anchor="ctr"/>
                </a:tc>
                <a:tc>
                  <a:txBody>
                    <a:bodyPr/>
                    <a:lstStyle/>
                    <a:p>
                      <a:r>
                        <a:rPr lang="en-US" dirty="0"/>
                        <a:t>Describes methods for exchanging data </a:t>
                      </a:r>
                      <a:r>
                        <a:rPr lang="en-US" b="1" dirty="0"/>
                        <a:t>frames </a:t>
                      </a:r>
                      <a:r>
                        <a:rPr lang="en-US" dirty="0"/>
                        <a:t>over a common media.</a:t>
                      </a:r>
                    </a:p>
                  </a:txBody>
                  <a:tcPr anchor="ctr"/>
                </a:tc>
                <a:extLst>
                  <a:ext uri="{0D108BD9-81ED-4DB2-BD59-A6C34878D82A}">
                    <a16:rowId xmlns:a16="http://schemas.microsoft.com/office/drawing/2014/main" val="10006"/>
                  </a:ext>
                </a:extLst>
              </a:tr>
              <a:tr h="535845">
                <a:tc>
                  <a:txBody>
                    <a:bodyPr/>
                    <a:lstStyle/>
                    <a:p>
                      <a:r>
                        <a:rPr lang="en-US" b="1" dirty="0"/>
                        <a:t>1 - Physical</a:t>
                      </a:r>
                      <a:endParaRPr lang="en-US" dirty="0"/>
                    </a:p>
                  </a:txBody>
                  <a:tcPr anchor="ctr"/>
                </a:tc>
                <a:tc>
                  <a:txBody>
                    <a:bodyPr/>
                    <a:lstStyle/>
                    <a:p>
                      <a:r>
                        <a:rPr lang="en-US" dirty="0"/>
                        <a:t>Describes the</a:t>
                      </a:r>
                      <a:r>
                        <a:rPr lang="en-US" baseline="0" dirty="0"/>
                        <a:t> </a:t>
                      </a:r>
                      <a:r>
                        <a:rPr lang="en-US" dirty="0"/>
                        <a:t>means to activate, maintain, and de-activate physical connections.</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72525199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101601"/>
            <a:ext cx="8783638" cy="754742"/>
          </a:xfrm>
        </p:spPr>
        <p:txBody>
          <a:bodyPr/>
          <a:lstStyle/>
          <a:p>
            <a:r>
              <a:rPr lang="en-US" altLang="en-US" sz="1600" dirty="0"/>
              <a:t>Reference Models</a:t>
            </a:r>
            <a:br>
              <a:rPr lang="en-US" altLang="en-US" dirty="0"/>
            </a:br>
            <a:r>
              <a:rPr lang="en-US" altLang="en-US" sz="2400" dirty="0"/>
              <a:t>The TCP/IP Reference Model</a:t>
            </a:r>
            <a:endParaRPr lang="en-CA" altLang="en-US" sz="2400" dirty="0"/>
          </a:p>
        </p:txBody>
      </p:sp>
      <p:graphicFrame>
        <p:nvGraphicFramePr>
          <p:cNvPr id="5" name="Table 4"/>
          <p:cNvGraphicFramePr>
            <a:graphicFrameLocks noGrp="1"/>
          </p:cNvGraphicFramePr>
          <p:nvPr>
            <p:extLst>
              <p:ext uri="{D42A27DB-BD31-4B8C-83A1-F6EECF244321}">
                <p14:modId xmlns:p14="http://schemas.microsoft.com/office/powerpoint/2010/main" val="4180907194"/>
              </p:ext>
            </p:extLst>
          </p:nvPr>
        </p:nvGraphicFramePr>
        <p:xfrm>
          <a:off x="362857" y="955226"/>
          <a:ext cx="8215086" cy="2279721"/>
        </p:xfrm>
        <a:graphic>
          <a:graphicData uri="http://schemas.openxmlformats.org/drawingml/2006/table">
            <a:tbl>
              <a:tblPr firstRow="1" firstCol="1" bandRow="1">
                <a:tableStyleId>{5C22544A-7EE6-4342-B048-85BDC9FD1C3A}</a:tableStyleId>
              </a:tblPr>
              <a:tblGrid>
                <a:gridCol w="1685348">
                  <a:extLst>
                    <a:ext uri="{9D8B030D-6E8A-4147-A177-3AD203B41FA5}">
                      <a16:colId xmlns:a16="http://schemas.microsoft.com/office/drawing/2014/main" val="20000"/>
                    </a:ext>
                  </a:extLst>
                </a:gridCol>
                <a:gridCol w="6529738">
                  <a:extLst>
                    <a:ext uri="{9D8B030D-6E8A-4147-A177-3AD203B41FA5}">
                      <a16:colId xmlns:a16="http://schemas.microsoft.com/office/drawing/2014/main" val="20001"/>
                    </a:ext>
                  </a:extLst>
                </a:gridCol>
              </a:tblGrid>
              <a:tr h="361653">
                <a:tc>
                  <a:txBody>
                    <a:bodyPr/>
                    <a:lstStyle/>
                    <a:p>
                      <a:r>
                        <a:rPr lang="en-US" b="1" dirty="0">
                          <a:effectLst/>
                        </a:rPr>
                        <a:t>TCP/IP Model Layer</a:t>
                      </a:r>
                      <a:endParaRPr lang="en-US" dirty="0">
                        <a:effectLst/>
                      </a:endParaRPr>
                    </a:p>
                  </a:txBody>
                  <a:tcPr anchor="ctr"/>
                </a:tc>
                <a:tc>
                  <a:txBody>
                    <a:bodyPr/>
                    <a:lstStyle/>
                    <a:p>
                      <a:r>
                        <a:rPr lang="en-US" b="1">
                          <a:effectLst/>
                        </a:rPr>
                        <a:t>Description</a:t>
                      </a:r>
                      <a:endParaRPr lang="en-US">
                        <a:effectLst/>
                      </a:endParaRPr>
                    </a:p>
                  </a:txBody>
                  <a:tcPr anchor="ctr"/>
                </a:tc>
                <a:extLst>
                  <a:ext uri="{0D108BD9-81ED-4DB2-BD59-A6C34878D82A}">
                    <a16:rowId xmlns:a16="http://schemas.microsoft.com/office/drawing/2014/main" val="10000"/>
                  </a:ext>
                </a:extLst>
              </a:tr>
              <a:tr h="294785">
                <a:tc>
                  <a:txBody>
                    <a:bodyPr/>
                    <a:lstStyle/>
                    <a:p>
                      <a:r>
                        <a:rPr lang="en-US" b="1" dirty="0"/>
                        <a:t>Application</a:t>
                      </a:r>
                      <a:endParaRPr lang="en-US" dirty="0"/>
                    </a:p>
                  </a:txBody>
                  <a:tcPr anchor="ctr"/>
                </a:tc>
                <a:tc>
                  <a:txBody>
                    <a:bodyPr/>
                    <a:lstStyle/>
                    <a:p>
                      <a:r>
                        <a:rPr lang="en-US"/>
                        <a:t>Represents data to the user, plus encoding and dialog control.</a:t>
                      </a:r>
                    </a:p>
                  </a:txBody>
                  <a:tcPr anchor="ctr"/>
                </a:tc>
                <a:extLst>
                  <a:ext uri="{0D108BD9-81ED-4DB2-BD59-A6C34878D82A}">
                    <a16:rowId xmlns:a16="http://schemas.microsoft.com/office/drawing/2014/main" val="10001"/>
                  </a:ext>
                </a:extLst>
              </a:tr>
              <a:tr h="485587">
                <a:tc>
                  <a:txBody>
                    <a:bodyPr/>
                    <a:lstStyle/>
                    <a:p>
                      <a:r>
                        <a:rPr lang="en-US" b="1" dirty="0"/>
                        <a:t>Transport</a:t>
                      </a:r>
                      <a:endParaRPr lang="en-US" dirty="0"/>
                    </a:p>
                  </a:txBody>
                  <a:tcPr anchor="ctr"/>
                </a:tc>
                <a:tc>
                  <a:txBody>
                    <a:bodyPr/>
                    <a:lstStyle/>
                    <a:p>
                      <a:r>
                        <a:rPr lang="en-US" dirty="0"/>
                        <a:t>Supports communication between various devices across diverse networks.</a:t>
                      </a:r>
                    </a:p>
                  </a:txBody>
                  <a:tcPr anchor="ctr"/>
                </a:tc>
                <a:extLst>
                  <a:ext uri="{0D108BD9-81ED-4DB2-BD59-A6C34878D82A}">
                    <a16:rowId xmlns:a16="http://schemas.microsoft.com/office/drawing/2014/main" val="10002"/>
                  </a:ext>
                </a:extLst>
              </a:tr>
              <a:tr h="485587">
                <a:tc>
                  <a:txBody>
                    <a:bodyPr/>
                    <a:lstStyle/>
                    <a:p>
                      <a:r>
                        <a:rPr lang="en-US" b="1" dirty="0"/>
                        <a:t>Internet</a:t>
                      </a:r>
                      <a:endParaRPr lang="en-US" dirty="0"/>
                    </a:p>
                  </a:txBody>
                  <a:tcPr anchor="ctr"/>
                </a:tc>
                <a:tc>
                  <a:txBody>
                    <a:bodyPr/>
                    <a:lstStyle/>
                    <a:p>
                      <a:r>
                        <a:rPr lang="en-US"/>
                        <a:t>Determines the best path through the network.</a:t>
                      </a:r>
                    </a:p>
                  </a:txBody>
                  <a:tcPr anchor="ctr"/>
                </a:tc>
                <a:extLst>
                  <a:ext uri="{0D108BD9-81ED-4DB2-BD59-A6C34878D82A}">
                    <a16:rowId xmlns:a16="http://schemas.microsoft.com/office/drawing/2014/main" val="10003"/>
                  </a:ext>
                </a:extLst>
              </a:tr>
              <a:tr h="485587">
                <a:tc>
                  <a:txBody>
                    <a:bodyPr/>
                    <a:lstStyle/>
                    <a:p>
                      <a:r>
                        <a:rPr lang="en-US" b="1" dirty="0"/>
                        <a:t> Network Access</a:t>
                      </a:r>
                      <a:endParaRPr lang="en-US" dirty="0"/>
                    </a:p>
                  </a:txBody>
                  <a:tcPr anchor="ctr"/>
                </a:tc>
                <a:tc>
                  <a:txBody>
                    <a:bodyPr/>
                    <a:lstStyle/>
                    <a:p>
                      <a:r>
                        <a:rPr lang="en-US" dirty="0"/>
                        <a:t>Controls the hardware devices and media that make up the network.</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0851130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dirty="0">
                <a:solidFill>
                  <a:schemeClr val="accent5">
                    <a:lumMod val="40000"/>
                    <a:lumOff val="60000"/>
                  </a:schemeClr>
                </a:solidFill>
              </a:rPr>
              <a:t>3.6 Data Encapsulation</a:t>
            </a:r>
          </a:p>
        </p:txBody>
      </p:sp>
    </p:spTree>
    <p:custDataLst>
      <p:tags r:id="rId1"/>
    </p:custDataLst>
    <p:extLst>
      <p:ext uri="{BB962C8B-B14F-4D97-AF65-F5344CB8AC3E}">
        <p14:creationId xmlns:p14="http://schemas.microsoft.com/office/powerpoint/2010/main" val="412265352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The Rules</a:t>
            </a:r>
            <a:br>
              <a:rPr lang="en-US" altLang="en-US" dirty="0"/>
            </a:br>
            <a:r>
              <a:rPr lang="en-US" altLang="en-US" dirty="0"/>
              <a:t>Communications Fundamentals</a:t>
            </a:r>
          </a:p>
        </p:txBody>
      </p:sp>
      <p:sp>
        <p:nvSpPr>
          <p:cNvPr id="8195" name="Rectangle 6"/>
          <p:cNvSpPr>
            <a:spLocks noGrp="1" noChangeArrowheads="1"/>
          </p:cNvSpPr>
          <p:nvPr>
            <p:ph idx="1"/>
          </p:nvPr>
        </p:nvSpPr>
        <p:spPr>
          <a:xfrm>
            <a:off x="124609" y="905949"/>
            <a:ext cx="8853286" cy="2475426"/>
          </a:xfrm>
        </p:spPr>
        <p:txBody>
          <a:bodyPr/>
          <a:lstStyle/>
          <a:p>
            <a:pPr marL="0" indent="0">
              <a:buNone/>
            </a:pPr>
            <a:r>
              <a:rPr lang="en-US" sz="1800" dirty="0"/>
              <a:t>Networks can vary in size and complexity. It is not enough to have a connection, devices must agree on “how” to communicate.</a:t>
            </a:r>
          </a:p>
          <a:p>
            <a:pPr marL="0" indent="0">
              <a:buNone/>
            </a:pPr>
            <a:r>
              <a:rPr lang="en-US" sz="1800" dirty="0"/>
              <a:t>There are three elements to any communication:</a:t>
            </a:r>
          </a:p>
          <a:p>
            <a:pPr lvl="1"/>
            <a:r>
              <a:rPr lang="en-US" sz="1800" dirty="0">
                <a:effectLst/>
              </a:rPr>
              <a:t>There will be a </a:t>
            </a:r>
            <a:r>
              <a:rPr lang="en-US" sz="1800" b="1" dirty="0">
                <a:effectLst/>
              </a:rPr>
              <a:t>source</a:t>
            </a:r>
            <a:r>
              <a:rPr lang="en-US" sz="1800" dirty="0">
                <a:effectLst/>
              </a:rPr>
              <a:t> (sender).</a:t>
            </a:r>
          </a:p>
          <a:p>
            <a:pPr lvl="1"/>
            <a:r>
              <a:rPr lang="en-US" sz="1800" dirty="0"/>
              <a:t>There will be a </a:t>
            </a:r>
            <a:r>
              <a:rPr lang="en-US" sz="1800" b="1" dirty="0"/>
              <a:t>destination</a:t>
            </a:r>
            <a:r>
              <a:rPr lang="en-US" sz="1800" dirty="0"/>
              <a:t> (receiver).</a:t>
            </a:r>
          </a:p>
          <a:p>
            <a:pPr lvl="1"/>
            <a:r>
              <a:rPr lang="en-US" sz="1800" dirty="0"/>
              <a:t>There will be a </a:t>
            </a:r>
            <a:r>
              <a:rPr lang="en-US" sz="1800" b="1" dirty="0"/>
              <a:t>channel</a:t>
            </a:r>
            <a:r>
              <a:rPr lang="en-US" sz="1800" dirty="0"/>
              <a:t> (media) that provides for the path of communications to occur.</a:t>
            </a:r>
          </a:p>
          <a:p>
            <a:pPr lvl="1"/>
            <a:endParaRPr lang="en-US" dirty="0">
              <a:effectLst/>
            </a:endParaRPr>
          </a:p>
        </p:txBody>
      </p:sp>
    </p:spTree>
    <p:extLst>
      <p:ext uri="{BB962C8B-B14F-4D97-AF65-F5344CB8AC3E}">
        <p14:creationId xmlns:p14="http://schemas.microsoft.com/office/powerpoint/2010/main" val="3529212767"/>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687651" cy="757551"/>
          </a:xfrm>
        </p:spPr>
        <p:txBody>
          <a:bodyPr/>
          <a:lstStyle/>
          <a:p>
            <a:r>
              <a:rPr lang="en-US" altLang="en-US" sz="1600" dirty="0"/>
              <a:t>Data Encapsulation</a:t>
            </a:r>
            <a:br>
              <a:rPr lang="en-US" altLang="en-US" dirty="0"/>
            </a:br>
            <a:r>
              <a:rPr lang="en-US" altLang="en-US" dirty="0"/>
              <a:t>Segmenting Messages</a:t>
            </a:r>
            <a:endParaRPr lang="en-CA" altLang="en-US" dirty="0"/>
          </a:p>
        </p:txBody>
      </p:sp>
      <p:sp>
        <p:nvSpPr>
          <p:cNvPr id="13315" name="Content Placeholder 2"/>
          <p:cNvSpPr>
            <a:spLocks noGrp="1"/>
          </p:cNvSpPr>
          <p:nvPr>
            <p:ph idx="1"/>
          </p:nvPr>
        </p:nvSpPr>
        <p:spPr>
          <a:xfrm>
            <a:off x="4951379" y="322866"/>
            <a:ext cx="4192621" cy="4350735"/>
          </a:xfrm>
        </p:spPr>
        <p:txBody>
          <a:bodyPr/>
          <a:lstStyle/>
          <a:p>
            <a:pPr marL="0" indent="0">
              <a:buNone/>
            </a:pPr>
            <a:r>
              <a:rPr lang="en-US" sz="1600" dirty="0"/>
              <a:t>Segmenting is the process of breaking up messages into smaller units. Multiplexing is the processes of taking multiple streams of segmented data and interleaving them together.</a:t>
            </a:r>
          </a:p>
          <a:p>
            <a:pPr marL="0" indent="0">
              <a:buNone/>
            </a:pPr>
            <a:r>
              <a:rPr lang="en-US" sz="1600" dirty="0"/>
              <a:t>Segmenting messages has two primary benefits:</a:t>
            </a:r>
          </a:p>
          <a:p>
            <a:pPr>
              <a:buFont typeface="Arial" panose="020B0604020202020204" pitchFamily="34" charset="0"/>
              <a:buChar char="•"/>
            </a:pPr>
            <a:r>
              <a:rPr lang="en-US" sz="1600" b="1" dirty="0"/>
              <a:t>Increases speed</a:t>
            </a:r>
            <a:r>
              <a:rPr lang="en-US" sz="1600" dirty="0"/>
              <a:t> - Large amounts of data can be sent over the network without tying up a communications link.</a:t>
            </a:r>
          </a:p>
          <a:p>
            <a:pPr>
              <a:buFont typeface="Arial" panose="020B0604020202020204" pitchFamily="34" charset="0"/>
              <a:buChar char="•"/>
            </a:pPr>
            <a:r>
              <a:rPr lang="en-US" sz="1600" b="1" dirty="0"/>
              <a:t>Increases efficiency</a:t>
            </a:r>
            <a:r>
              <a:rPr lang="en-US" sz="1600" dirty="0"/>
              <a:t> - Only segments which fail to reach the destination need to be retransmitted, not the entire data stream</a:t>
            </a:r>
            <a:r>
              <a:rPr lang="en-US" dirty="0"/>
              <a:t>.</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000420"/>
            <a:ext cx="4673600" cy="3537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845080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Data Encapsulation</a:t>
            </a:r>
            <a:br>
              <a:rPr lang="en-US" altLang="en-US" dirty="0"/>
            </a:br>
            <a:r>
              <a:rPr lang="en-US" altLang="en-US" dirty="0"/>
              <a:t>Sequencing</a:t>
            </a:r>
            <a:endParaRPr lang="en-CA" altLang="en-US" dirty="0"/>
          </a:p>
        </p:txBody>
      </p:sp>
      <p:sp>
        <p:nvSpPr>
          <p:cNvPr id="13315" name="Content Placeholder 2"/>
          <p:cNvSpPr>
            <a:spLocks noGrp="1"/>
          </p:cNvSpPr>
          <p:nvPr>
            <p:ph idx="1"/>
          </p:nvPr>
        </p:nvSpPr>
        <p:spPr>
          <a:xfrm>
            <a:off x="4951379" y="1339753"/>
            <a:ext cx="4192621" cy="3146049"/>
          </a:xfrm>
        </p:spPr>
        <p:txBody>
          <a:bodyPr/>
          <a:lstStyle/>
          <a:p>
            <a:pPr marL="0" indent="0">
              <a:buNone/>
            </a:pPr>
            <a:r>
              <a:rPr lang="en-US" sz="1600" dirty="0"/>
              <a:t>Sequencing messages is the process of numbering the segments so that the message may be reassembled at the destination.</a:t>
            </a:r>
          </a:p>
          <a:p>
            <a:pPr marL="0" indent="0">
              <a:buNone/>
            </a:pPr>
            <a:r>
              <a:rPr lang="en-US" sz="1600" dirty="0"/>
              <a:t>TCP is responsible for sequencing the individual segments.</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91" y="968435"/>
            <a:ext cx="4658179" cy="3517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119906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789251" cy="757551"/>
          </a:xfrm>
        </p:spPr>
        <p:txBody>
          <a:bodyPr/>
          <a:lstStyle/>
          <a:p>
            <a:r>
              <a:rPr lang="en-US" altLang="en-US" sz="1600" dirty="0"/>
              <a:t>Data Encapsulation</a:t>
            </a:r>
            <a:br>
              <a:rPr lang="en-US" altLang="en-US" dirty="0"/>
            </a:br>
            <a:r>
              <a:rPr lang="en-US" altLang="en-US" dirty="0"/>
              <a:t>Protocol Data Units</a:t>
            </a:r>
            <a:endParaRPr lang="en-CA" altLang="en-US" dirty="0"/>
          </a:p>
        </p:txBody>
      </p:sp>
      <p:sp>
        <p:nvSpPr>
          <p:cNvPr id="13315" name="Content Placeholder 2"/>
          <p:cNvSpPr>
            <a:spLocks noGrp="1"/>
          </p:cNvSpPr>
          <p:nvPr>
            <p:ph idx="1"/>
          </p:nvPr>
        </p:nvSpPr>
        <p:spPr>
          <a:xfrm>
            <a:off x="4619625" y="171450"/>
            <a:ext cx="4456282" cy="4667250"/>
          </a:xfrm>
        </p:spPr>
        <p:txBody>
          <a:bodyPr/>
          <a:lstStyle/>
          <a:p>
            <a:pPr marL="0" indent="0">
              <a:buNone/>
            </a:pPr>
            <a:r>
              <a:rPr lang="en-US" sz="1600" dirty="0"/>
              <a:t>Encapsulation is the process where protocols add their information to the data.</a:t>
            </a:r>
          </a:p>
          <a:p>
            <a:pPr>
              <a:buFont typeface="Arial" panose="020B0604020202020204" pitchFamily="34" charset="0"/>
              <a:buChar char="•"/>
            </a:pPr>
            <a:r>
              <a:rPr lang="en-US" sz="1600" dirty="0"/>
              <a:t>At each stage of the process, a PDU has a different name to reflect its new functions. </a:t>
            </a:r>
          </a:p>
          <a:p>
            <a:pPr>
              <a:buFont typeface="Arial" panose="020B0604020202020204" pitchFamily="34" charset="0"/>
              <a:buChar char="•"/>
            </a:pPr>
            <a:r>
              <a:rPr lang="en-US" sz="1600" dirty="0"/>
              <a:t>There is no universal naming convention for PDUs, in this course, the PDUs are named according to the protocols of the TCP/IP suite. </a:t>
            </a:r>
          </a:p>
          <a:p>
            <a:pPr>
              <a:buFont typeface="Arial" panose="020B0604020202020204" pitchFamily="34" charset="0"/>
              <a:buChar char="•"/>
            </a:pPr>
            <a:r>
              <a:rPr lang="en-US" sz="1600" dirty="0"/>
              <a:t>PDUs passing down the stack are as follows:</a:t>
            </a:r>
          </a:p>
          <a:p>
            <a:pPr marL="485775" lvl="1" indent="-342900">
              <a:buFont typeface="+mj-lt"/>
              <a:buAutoNum type="arabicPeriod"/>
            </a:pPr>
            <a:r>
              <a:rPr lang="en-US" sz="1600" dirty="0"/>
              <a:t>Data (Data Stream)</a:t>
            </a:r>
          </a:p>
          <a:p>
            <a:pPr marL="485775" lvl="1" indent="-342900">
              <a:buFont typeface="+mj-lt"/>
              <a:buAutoNum type="arabicPeriod"/>
            </a:pPr>
            <a:r>
              <a:rPr lang="en-US" sz="1600" dirty="0"/>
              <a:t>Segment</a:t>
            </a:r>
          </a:p>
          <a:p>
            <a:pPr marL="485775" lvl="1" indent="-342900">
              <a:buFont typeface="+mj-lt"/>
              <a:buAutoNum type="arabicPeriod"/>
            </a:pPr>
            <a:r>
              <a:rPr lang="en-US" sz="1600" dirty="0"/>
              <a:t>Packet</a:t>
            </a:r>
          </a:p>
          <a:p>
            <a:pPr marL="485775" lvl="1" indent="-342900">
              <a:buFont typeface="+mj-lt"/>
              <a:buAutoNum type="arabicPeriod"/>
            </a:pPr>
            <a:r>
              <a:rPr lang="en-US" sz="1600" dirty="0"/>
              <a:t>Frame</a:t>
            </a:r>
          </a:p>
          <a:p>
            <a:pPr marL="485775" lvl="1" indent="-342900">
              <a:buFont typeface="+mj-lt"/>
              <a:buAutoNum type="arabicPeriod"/>
            </a:pPr>
            <a:r>
              <a:rPr lang="en-US" sz="1600" dirty="0"/>
              <a:t>Bits (Bit Stream)</a:t>
            </a:r>
          </a:p>
          <a:p>
            <a:endParaRPr lang="en-US"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60" y="1087233"/>
            <a:ext cx="4463365" cy="3465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171600"/>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Data Encapsulation</a:t>
            </a:r>
            <a:br>
              <a:rPr lang="en-US" altLang="en-US" dirty="0"/>
            </a:br>
            <a:r>
              <a:rPr lang="en-US" altLang="en-US" dirty="0" err="1"/>
              <a:t>Encapsulation</a:t>
            </a:r>
            <a:r>
              <a:rPr lang="en-US" altLang="en-US" dirty="0"/>
              <a:t> Example</a:t>
            </a:r>
            <a:endParaRPr lang="en-CA" altLang="en-US" dirty="0"/>
          </a:p>
        </p:txBody>
      </p:sp>
      <p:sp>
        <p:nvSpPr>
          <p:cNvPr id="13315" name="Content Placeholder 2"/>
          <p:cNvSpPr>
            <a:spLocks noGrp="1"/>
          </p:cNvSpPr>
          <p:nvPr>
            <p:ph idx="1"/>
          </p:nvPr>
        </p:nvSpPr>
        <p:spPr>
          <a:xfrm>
            <a:off x="123574" y="867946"/>
            <a:ext cx="3060301" cy="3689539"/>
          </a:xfrm>
        </p:spPr>
        <p:txBody>
          <a:bodyPr/>
          <a:lstStyle/>
          <a:p>
            <a:pPr>
              <a:buFont typeface="Arial" panose="020B0604020202020204" pitchFamily="34" charset="0"/>
              <a:buChar char="•"/>
            </a:pPr>
            <a:r>
              <a:rPr lang="en-US" sz="1600" dirty="0"/>
              <a:t>Encapsulation is a top down process.</a:t>
            </a:r>
          </a:p>
          <a:p>
            <a:pPr>
              <a:buFont typeface="Arial" panose="020B0604020202020204" pitchFamily="34" charset="0"/>
              <a:buChar char="•"/>
            </a:pPr>
            <a:r>
              <a:rPr lang="en-US" altLang="en-US" sz="1600" dirty="0"/>
              <a:t>The level above does its process and then passes it down to the next level of the model. This process is repeated by each layer until it is sent out as a bit stream.</a:t>
            </a:r>
            <a:endParaRPr lang="en-CA" altLang="en-US" sz="16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1963" y="1001471"/>
            <a:ext cx="5632037" cy="3425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2990475"/>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Data Encapsulation</a:t>
            </a:r>
            <a:br>
              <a:rPr lang="en-US" altLang="en-US" dirty="0"/>
            </a:br>
            <a:r>
              <a:rPr lang="en-US" altLang="en-US" dirty="0"/>
              <a:t>De-encapsulation Example</a:t>
            </a:r>
            <a:endParaRPr lang="en-CA" altLang="en-US" dirty="0"/>
          </a:p>
        </p:txBody>
      </p:sp>
      <p:sp>
        <p:nvSpPr>
          <p:cNvPr id="13315" name="Content Placeholder 2"/>
          <p:cNvSpPr>
            <a:spLocks noGrp="1"/>
          </p:cNvSpPr>
          <p:nvPr>
            <p:ph idx="1"/>
          </p:nvPr>
        </p:nvSpPr>
        <p:spPr>
          <a:xfrm>
            <a:off x="123573" y="896975"/>
            <a:ext cx="4012998" cy="3805654"/>
          </a:xfrm>
        </p:spPr>
        <p:txBody>
          <a:bodyPr/>
          <a:lstStyle/>
          <a:p>
            <a:pPr>
              <a:buFont typeface="Arial" panose="020B0604020202020204" pitchFamily="34" charset="0"/>
              <a:buChar char="•"/>
            </a:pPr>
            <a:r>
              <a:rPr lang="en-US" sz="1600" dirty="0"/>
              <a:t>Data is de-encapsulated as it moves up the stack.</a:t>
            </a:r>
          </a:p>
          <a:p>
            <a:pPr>
              <a:buFont typeface="Arial" panose="020B0604020202020204" pitchFamily="34" charset="0"/>
              <a:buChar char="•"/>
            </a:pPr>
            <a:r>
              <a:rPr lang="en-US" altLang="en-US" sz="1600" dirty="0"/>
              <a:t>When a layer completes its process, that layer strips off its header and passes it up to the next level to be processed. This is repeated at each layer until it is a data stream that the application can process.</a:t>
            </a:r>
          </a:p>
          <a:p>
            <a:pPr marL="485775" lvl="1" indent="-342900">
              <a:buFont typeface="+mj-lt"/>
              <a:buAutoNum type="arabicPeriod"/>
            </a:pPr>
            <a:r>
              <a:rPr lang="en-US" altLang="en-US" sz="1600" dirty="0"/>
              <a:t>Received as Bits (Bit Stream)</a:t>
            </a:r>
          </a:p>
          <a:p>
            <a:pPr marL="485775" lvl="1" indent="-342900">
              <a:buFont typeface="+mj-lt"/>
              <a:buAutoNum type="arabicPeriod"/>
            </a:pPr>
            <a:r>
              <a:rPr lang="en-US" altLang="en-US" sz="1600" dirty="0"/>
              <a:t>Frame</a:t>
            </a:r>
          </a:p>
          <a:p>
            <a:pPr marL="485775" lvl="1" indent="-342900">
              <a:buFont typeface="+mj-lt"/>
              <a:buAutoNum type="arabicPeriod"/>
            </a:pPr>
            <a:r>
              <a:rPr lang="en-US" altLang="en-US" sz="1600" dirty="0"/>
              <a:t>Packet</a:t>
            </a:r>
          </a:p>
          <a:p>
            <a:pPr marL="485775" lvl="1" indent="-342900">
              <a:buFont typeface="+mj-lt"/>
              <a:buAutoNum type="arabicPeriod"/>
            </a:pPr>
            <a:r>
              <a:rPr lang="en-US" altLang="en-US" sz="1600" dirty="0"/>
              <a:t>Segment</a:t>
            </a:r>
          </a:p>
          <a:p>
            <a:pPr marL="485775" lvl="1" indent="-342900">
              <a:buFont typeface="+mj-lt"/>
              <a:buAutoNum type="arabicPeriod"/>
            </a:pPr>
            <a:r>
              <a:rPr lang="en-US" altLang="en-US" sz="1600" dirty="0"/>
              <a:t>Data (Data Stream)</a:t>
            </a: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6571" y="1451428"/>
            <a:ext cx="5007429" cy="2836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2701189"/>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dirty="0">
                <a:solidFill>
                  <a:schemeClr val="accent5">
                    <a:lumMod val="40000"/>
                    <a:lumOff val="60000"/>
                  </a:schemeClr>
                </a:solidFill>
              </a:rPr>
              <a:t>3.7 Data Access</a:t>
            </a:r>
          </a:p>
        </p:txBody>
      </p:sp>
    </p:spTree>
    <p:custDataLst>
      <p:tags r:id="rId1"/>
    </p:custDataLst>
    <p:extLst>
      <p:ext uri="{BB962C8B-B14F-4D97-AF65-F5344CB8AC3E}">
        <p14:creationId xmlns:p14="http://schemas.microsoft.com/office/powerpoint/2010/main" val="4015053183"/>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9144000" cy="757551"/>
          </a:xfrm>
        </p:spPr>
        <p:txBody>
          <a:bodyPr/>
          <a:lstStyle/>
          <a:p>
            <a:r>
              <a:rPr lang="en-US" altLang="en-US" sz="1600" dirty="0"/>
              <a:t>Data Access</a:t>
            </a:r>
            <a:br>
              <a:rPr lang="en-US" altLang="en-US" dirty="0"/>
            </a:br>
            <a:r>
              <a:rPr lang="en-US" altLang="en-US" dirty="0"/>
              <a:t>Addresses</a:t>
            </a:r>
            <a:endParaRPr lang="en-CA" altLang="en-US" dirty="0"/>
          </a:p>
        </p:txBody>
      </p:sp>
      <p:sp>
        <p:nvSpPr>
          <p:cNvPr id="13315" name="Content Placeholder 2"/>
          <p:cNvSpPr>
            <a:spLocks noGrp="1"/>
          </p:cNvSpPr>
          <p:nvPr>
            <p:ph idx="1"/>
          </p:nvPr>
        </p:nvSpPr>
        <p:spPr>
          <a:xfrm>
            <a:off x="349304" y="744498"/>
            <a:ext cx="8445389" cy="2242043"/>
          </a:xfrm>
        </p:spPr>
        <p:txBody>
          <a:bodyPr/>
          <a:lstStyle/>
          <a:p>
            <a:pPr marL="0" indent="0">
              <a:buNone/>
            </a:pPr>
            <a:r>
              <a:rPr lang="en-US" sz="1600" dirty="0"/>
              <a:t>Both the data link and network layers use addressing to deliver data from source to destination.</a:t>
            </a:r>
          </a:p>
          <a:p>
            <a:pPr marL="0" indent="0">
              <a:buNone/>
            </a:pPr>
            <a:r>
              <a:rPr lang="en-US" sz="1600" b="1" dirty="0"/>
              <a:t>Network layer source and destination addresses</a:t>
            </a:r>
            <a:r>
              <a:rPr lang="en-US" sz="1600" dirty="0"/>
              <a:t> - Responsible for delivering the IP packet from original source to the final destination. </a:t>
            </a:r>
          </a:p>
          <a:p>
            <a:pPr marL="0" indent="0">
              <a:buNone/>
            </a:pPr>
            <a:r>
              <a:rPr lang="en-US" sz="1600" b="1" dirty="0"/>
              <a:t>Data link layer source and destination addresses </a:t>
            </a:r>
            <a:r>
              <a:rPr lang="en-US" sz="1600" dirty="0"/>
              <a:t>– Responsible for delivering the data link frame from one network interface card (NIC) to another NIC on the same network.</a:t>
            </a:r>
          </a:p>
          <a:p>
            <a:pPr marL="0" indent="0">
              <a:buNone/>
            </a:pPr>
            <a:endParaRPr lang="en-CA" altLang="en-US" dirty="0"/>
          </a:p>
          <a:p>
            <a:endParaRPr lang="en-CA" altLang="en-US" dirty="0"/>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285" y="3184845"/>
            <a:ext cx="6829425"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7437588"/>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9144000" cy="757551"/>
          </a:xfrm>
        </p:spPr>
        <p:txBody>
          <a:bodyPr/>
          <a:lstStyle/>
          <a:p>
            <a:r>
              <a:rPr lang="en-US" altLang="en-US" sz="1600" dirty="0"/>
              <a:t>Data Access</a:t>
            </a:r>
            <a:br>
              <a:rPr lang="en-US" altLang="en-US" dirty="0"/>
            </a:br>
            <a:r>
              <a:rPr lang="en-US" altLang="en-US" dirty="0"/>
              <a:t>Layer 3 Logical Address</a:t>
            </a:r>
            <a:endParaRPr lang="en-CA" altLang="en-US" dirty="0"/>
          </a:p>
        </p:txBody>
      </p:sp>
      <p:sp>
        <p:nvSpPr>
          <p:cNvPr id="13315" name="Content Placeholder 2"/>
          <p:cNvSpPr>
            <a:spLocks noGrp="1"/>
          </p:cNvSpPr>
          <p:nvPr>
            <p:ph idx="1"/>
          </p:nvPr>
        </p:nvSpPr>
        <p:spPr>
          <a:xfrm>
            <a:off x="99502" y="1037994"/>
            <a:ext cx="3802452" cy="3457575"/>
          </a:xfrm>
        </p:spPr>
        <p:txBody>
          <a:bodyPr/>
          <a:lstStyle/>
          <a:p>
            <a:pPr marL="0" indent="0">
              <a:buNone/>
            </a:pPr>
            <a:r>
              <a:rPr lang="en-US" sz="1600" dirty="0"/>
              <a:t>The IP packet contains two IP addresses:</a:t>
            </a:r>
          </a:p>
          <a:p>
            <a:pPr lvl="1"/>
            <a:r>
              <a:rPr lang="en-US" sz="1600" b="1" dirty="0"/>
              <a:t>Source IP address</a:t>
            </a:r>
            <a:r>
              <a:rPr lang="en-US" sz="1600" dirty="0"/>
              <a:t> - The IP address of the sending device,  original source of the packet.</a:t>
            </a:r>
          </a:p>
          <a:p>
            <a:pPr lvl="1"/>
            <a:r>
              <a:rPr lang="en-US" sz="1600" b="1" dirty="0"/>
              <a:t>Destination IP address</a:t>
            </a:r>
            <a:r>
              <a:rPr lang="en-US" sz="1600" dirty="0"/>
              <a:t> - The IP address of the receiving device, final destination of the packet.</a:t>
            </a:r>
          </a:p>
          <a:p>
            <a:pPr marL="0" indent="0">
              <a:buNone/>
            </a:pPr>
            <a:r>
              <a:rPr lang="en-US" sz="1600" dirty="0"/>
              <a:t>These addresses may be on the same link or remote.</a:t>
            </a:r>
          </a:p>
          <a:p>
            <a:endParaRPr lang="en-CA" altLang="en-US" dirty="0"/>
          </a:p>
          <a:p>
            <a:pPr marL="0" indent="0">
              <a:buNone/>
            </a:pPr>
            <a:endParaRPr lang="en-CA"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8224" y="1232861"/>
            <a:ext cx="4880714" cy="2669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0497487"/>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41393"/>
            <a:ext cx="9144000" cy="757551"/>
          </a:xfrm>
        </p:spPr>
        <p:txBody>
          <a:bodyPr/>
          <a:lstStyle/>
          <a:p>
            <a:r>
              <a:rPr lang="en-US" altLang="en-US" sz="1600" dirty="0"/>
              <a:t>Data Access</a:t>
            </a:r>
            <a:br>
              <a:rPr lang="en-US" altLang="en-US" dirty="0"/>
            </a:br>
            <a:r>
              <a:rPr lang="en-US" altLang="en-US" dirty="0"/>
              <a:t>Layer 3 Logical Address (Cont.)</a:t>
            </a:r>
            <a:endParaRPr lang="en-CA" altLang="en-US" dirty="0"/>
          </a:p>
        </p:txBody>
      </p:sp>
      <p:sp>
        <p:nvSpPr>
          <p:cNvPr id="13315" name="Content Placeholder 2"/>
          <p:cNvSpPr>
            <a:spLocks noGrp="1"/>
          </p:cNvSpPr>
          <p:nvPr>
            <p:ph idx="1"/>
          </p:nvPr>
        </p:nvSpPr>
        <p:spPr>
          <a:xfrm>
            <a:off x="100013" y="885824"/>
            <a:ext cx="4303036" cy="4071766"/>
          </a:xfrm>
        </p:spPr>
        <p:txBody>
          <a:bodyPr/>
          <a:lstStyle/>
          <a:p>
            <a:pPr marL="0" indent="0">
              <a:buNone/>
            </a:pPr>
            <a:r>
              <a:rPr lang="en-US" sz="1600" dirty="0"/>
              <a:t>An IP address contains two parts:</a:t>
            </a:r>
          </a:p>
          <a:p>
            <a:pPr>
              <a:buFont typeface="Arial" panose="020B0604020202020204" pitchFamily="34" charset="0"/>
              <a:buChar char="•"/>
            </a:pPr>
            <a:r>
              <a:rPr lang="en-US" sz="1600" b="1" dirty="0"/>
              <a:t>Network portion (IPv4) or Prefix (IPv6)</a:t>
            </a:r>
            <a:r>
              <a:rPr lang="en-US" sz="1600" dirty="0"/>
              <a:t>  </a:t>
            </a:r>
          </a:p>
          <a:p>
            <a:pPr lvl="1"/>
            <a:r>
              <a:rPr lang="en-US" sz="1500" dirty="0"/>
              <a:t>The left-most part of the address indicates the network group which the IP address is a member.</a:t>
            </a:r>
          </a:p>
          <a:p>
            <a:pPr lvl="1"/>
            <a:r>
              <a:rPr lang="en-US" sz="1500" dirty="0"/>
              <a:t>Each LAN or WAN will have the same network portion.</a:t>
            </a:r>
          </a:p>
          <a:p>
            <a:pPr>
              <a:buFont typeface="Arial" panose="020B0604020202020204" pitchFamily="34" charset="0"/>
              <a:buChar char="•"/>
            </a:pPr>
            <a:r>
              <a:rPr lang="en-US" sz="1600" b="1" dirty="0"/>
              <a:t>Host portion (IPv4) or Interface ID (IPv6)</a:t>
            </a:r>
            <a:r>
              <a:rPr lang="en-US" sz="1600" dirty="0"/>
              <a:t> </a:t>
            </a:r>
          </a:p>
          <a:p>
            <a:pPr lvl="1"/>
            <a:r>
              <a:rPr lang="en-US" sz="1500" dirty="0"/>
              <a:t>The remaining part of the address identifies a specific device within the group. </a:t>
            </a:r>
          </a:p>
          <a:p>
            <a:pPr lvl="1"/>
            <a:r>
              <a:rPr lang="en-US" sz="1500" dirty="0"/>
              <a:t>This portion is unique for each device on the network.</a:t>
            </a:r>
          </a:p>
          <a:p>
            <a:endParaRPr lang="en-CA" altLang="en-US" dirty="0"/>
          </a:p>
          <a:p>
            <a:pPr marL="0" indent="0">
              <a:buNone/>
            </a:pPr>
            <a:endParaRPr lang="en-CA"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062" y="1237106"/>
            <a:ext cx="4640938" cy="2669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8420988"/>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41393"/>
            <a:ext cx="9144000" cy="819993"/>
          </a:xfrm>
        </p:spPr>
        <p:txBody>
          <a:bodyPr/>
          <a:lstStyle/>
          <a:p>
            <a:r>
              <a:rPr lang="en-US" altLang="en-US" sz="1600" dirty="0"/>
              <a:t>Data Access</a:t>
            </a:r>
            <a:br>
              <a:rPr lang="en-US" altLang="en-US" dirty="0"/>
            </a:br>
            <a:r>
              <a:rPr lang="en-US" altLang="en-US" dirty="0"/>
              <a:t>Devices on the Same Network</a:t>
            </a:r>
            <a:endParaRPr lang="en-CA" altLang="en-US" dirty="0"/>
          </a:p>
        </p:txBody>
      </p:sp>
      <p:sp>
        <p:nvSpPr>
          <p:cNvPr id="13315" name="Content Placeholder 2"/>
          <p:cNvSpPr>
            <a:spLocks noGrp="1"/>
          </p:cNvSpPr>
          <p:nvPr>
            <p:ph idx="1"/>
          </p:nvPr>
        </p:nvSpPr>
        <p:spPr>
          <a:xfrm>
            <a:off x="177155" y="1185062"/>
            <a:ext cx="3788917" cy="3435310"/>
          </a:xfrm>
        </p:spPr>
        <p:txBody>
          <a:bodyPr/>
          <a:lstStyle/>
          <a:p>
            <a:pPr marL="0" indent="0">
              <a:buNone/>
            </a:pPr>
            <a:r>
              <a:rPr lang="en-US" sz="1600" dirty="0"/>
              <a:t>When devices are on the same network the source and destination will have the same number in network portion of the address.</a:t>
            </a:r>
          </a:p>
          <a:p>
            <a:pPr lvl="1"/>
            <a:r>
              <a:rPr lang="en-US" sz="1600" dirty="0"/>
              <a:t>PC1 – </a:t>
            </a:r>
            <a:r>
              <a:rPr lang="en-US" sz="1600" u="sng" dirty="0">
                <a:solidFill>
                  <a:schemeClr val="accent6"/>
                </a:solidFill>
              </a:rPr>
              <a:t>192.168.1</a:t>
            </a:r>
            <a:r>
              <a:rPr lang="en-US" sz="1600" dirty="0"/>
              <a:t>.110</a:t>
            </a:r>
          </a:p>
          <a:p>
            <a:pPr lvl="1"/>
            <a:r>
              <a:rPr lang="en-US" sz="1600" dirty="0"/>
              <a:t>FTP Server – </a:t>
            </a:r>
            <a:r>
              <a:rPr lang="en-US" sz="1600" u="sng" dirty="0">
                <a:solidFill>
                  <a:schemeClr val="accent6"/>
                </a:solidFill>
              </a:rPr>
              <a:t>192.168.1</a:t>
            </a:r>
            <a:r>
              <a:rPr lang="en-US" sz="1600" dirty="0"/>
              <a:t>.9</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229" y="977494"/>
            <a:ext cx="4643258" cy="2980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562997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The Rules</a:t>
            </a:r>
            <a:br>
              <a:rPr lang="en-US" altLang="en-US" dirty="0"/>
            </a:br>
            <a:r>
              <a:rPr lang="en-US" altLang="en-US" dirty="0"/>
              <a:t>Communications Protocols</a:t>
            </a:r>
          </a:p>
        </p:txBody>
      </p:sp>
      <p:sp>
        <p:nvSpPr>
          <p:cNvPr id="8195" name="Rectangle 6"/>
          <p:cNvSpPr>
            <a:spLocks noGrp="1" noChangeArrowheads="1"/>
          </p:cNvSpPr>
          <p:nvPr>
            <p:ph idx="1"/>
          </p:nvPr>
        </p:nvSpPr>
        <p:spPr>
          <a:xfrm>
            <a:off x="124609" y="894073"/>
            <a:ext cx="8853286" cy="1267235"/>
          </a:xfrm>
        </p:spPr>
        <p:txBody>
          <a:bodyPr/>
          <a:lstStyle/>
          <a:p>
            <a:pPr>
              <a:buFont typeface="Arial" panose="020B0604020202020204" pitchFamily="34" charset="0"/>
              <a:buChar char="•"/>
            </a:pPr>
            <a:r>
              <a:rPr lang="en-US" sz="1600" dirty="0"/>
              <a:t>All communications are governed by protocols.</a:t>
            </a:r>
          </a:p>
          <a:p>
            <a:pPr>
              <a:buFont typeface="Arial" panose="020B0604020202020204" pitchFamily="34" charset="0"/>
              <a:buChar char="•"/>
            </a:pPr>
            <a:r>
              <a:rPr lang="en-US" sz="1600" dirty="0"/>
              <a:t>Protocols are the rules that communications will follow.</a:t>
            </a:r>
          </a:p>
          <a:p>
            <a:pPr>
              <a:buFont typeface="Arial" panose="020B0604020202020204" pitchFamily="34" charset="0"/>
              <a:buChar char="•"/>
            </a:pPr>
            <a:r>
              <a:rPr lang="en-US" sz="1600" dirty="0"/>
              <a:t>These rules will vary depending on the protocol.</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390" y="2224873"/>
            <a:ext cx="3911188" cy="2409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4468" y="2224873"/>
            <a:ext cx="4128904" cy="2320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054925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41393"/>
            <a:ext cx="9144000" cy="819993"/>
          </a:xfrm>
        </p:spPr>
        <p:txBody>
          <a:bodyPr/>
          <a:lstStyle/>
          <a:p>
            <a:r>
              <a:rPr lang="en-US" altLang="en-US" sz="1600" dirty="0"/>
              <a:t>Data Access</a:t>
            </a:r>
            <a:br>
              <a:rPr lang="en-US" altLang="en-US" dirty="0"/>
            </a:br>
            <a:r>
              <a:rPr lang="en-US" altLang="en-US" dirty="0"/>
              <a:t>Role of the Data Link Layer Addresses: Same IP Network</a:t>
            </a:r>
            <a:endParaRPr lang="en-CA" altLang="en-US" dirty="0"/>
          </a:p>
        </p:txBody>
      </p:sp>
      <p:sp>
        <p:nvSpPr>
          <p:cNvPr id="13315" name="Content Placeholder 2"/>
          <p:cNvSpPr>
            <a:spLocks noGrp="1"/>
          </p:cNvSpPr>
          <p:nvPr>
            <p:ph idx="1"/>
          </p:nvPr>
        </p:nvSpPr>
        <p:spPr>
          <a:xfrm>
            <a:off x="114300" y="861387"/>
            <a:ext cx="4029075" cy="3435310"/>
          </a:xfrm>
        </p:spPr>
        <p:txBody>
          <a:bodyPr/>
          <a:lstStyle/>
          <a:p>
            <a:pPr marL="0" indent="0">
              <a:buNone/>
            </a:pPr>
            <a:r>
              <a:rPr lang="en-US" sz="1600" dirty="0"/>
              <a:t>When devices are on the same Ethernet network the data link frame will use the actual MAC address of the destination NIC.</a:t>
            </a:r>
          </a:p>
          <a:p>
            <a:pPr marL="0" indent="0">
              <a:buNone/>
            </a:pPr>
            <a:r>
              <a:rPr lang="en-CA" altLang="en-US" sz="1600" dirty="0"/>
              <a:t>MAC addresses are physically embedded into the Ethernet NIC and are local addressing.</a:t>
            </a:r>
          </a:p>
          <a:p>
            <a:pPr>
              <a:buFont typeface="Arial" panose="020B0604020202020204" pitchFamily="34" charset="0"/>
              <a:buChar char="•"/>
            </a:pPr>
            <a:r>
              <a:rPr lang="en-CA" altLang="en-US" sz="1600" dirty="0"/>
              <a:t>The Source MAC address will be that of the originator on the link.</a:t>
            </a:r>
          </a:p>
          <a:p>
            <a:pPr>
              <a:buFont typeface="Arial" panose="020B0604020202020204" pitchFamily="34" charset="0"/>
              <a:buChar char="•"/>
            </a:pPr>
            <a:r>
              <a:rPr lang="en-CA" altLang="en-US" sz="1600" dirty="0"/>
              <a:t>The Destination MAC address will always be on the same link as the source, even if the ultimate destination is remote.</a:t>
            </a:r>
          </a:p>
          <a:p>
            <a:pPr marL="0" indent="0">
              <a:buNone/>
            </a:pPr>
            <a:endParaRPr lang="en-CA" altLang="en-US" dirty="0"/>
          </a:p>
        </p:txBody>
      </p:sp>
      <p:pic>
        <p:nvPicPr>
          <p:cNvPr id="2" name="Picture 1"/>
          <p:cNvPicPr>
            <a:picLocks noChangeAspect="1"/>
          </p:cNvPicPr>
          <p:nvPr/>
        </p:nvPicPr>
        <p:blipFill>
          <a:blip r:embed="rId3"/>
          <a:stretch>
            <a:fillRect/>
          </a:stretch>
        </p:blipFill>
        <p:spPr>
          <a:xfrm>
            <a:off x="4399440" y="861386"/>
            <a:ext cx="4472943" cy="2933866"/>
          </a:xfrm>
          <a:prstGeom prst="rect">
            <a:avLst/>
          </a:prstGeom>
        </p:spPr>
      </p:pic>
    </p:spTree>
    <p:extLst>
      <p:ext uri="{BB962C8B-B14F-4D97-AF65-F5344CB8AC3E}">
        <p14:creationId xmlns:p14="http://schemas.microsoft.com/office/powerpoint/2010/main" val="1711889927"/>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41393"/>
            <a:ext cx="9143999" cy="819993"/>
          </a:xfrm>
        </p:spPr>
        <p:txBody>
          <a:bodyPr/>
          <a:lstStyle/>
          <a:p>
            <a:r>
              <a:rPr lang="en-US" altLang="en-US" sz="1600" dirty="0"/>
              <a:t>Data Access</a:t>
            </a:r>
            <a:br>
              <a:rPr lang="en-US" altLang="en-US" dirty="0"/>
            </a:br>
            <a:r>
              <a:rPr lang="en-US" altLang="en-US" dirty="0"/>
              <a:t>Devices on a Remote Network</a:t>
            </a:r>
            <a:endParaRPr lang="en-CA" altLang="en-US" dirty="0"/>
          </a:p>
        </p:txBody>
      </p:sp>
      <p:sp>
        <p:nvSpPr>
          <p:cNvPr id="13315" name="Content Placeholder 2"/>
          <p:cNvSpPr>
            <a:spLocks noGrp="1"/>
          </p:cNvSpPr>
          <p:nvPr>
            <p:ph idx="1"/>
          </p:nvPr>
        </p:nvSpPr>
        <p:spPr>
          <a:xfrm>
            <a:off x="114301" y="861387"/>
            <a:ext cx="3935186" cy="3592626"/>
          </a:xfrm>
        </p:spPr>
        <p:txBody>
          <a:bodyPr/>
          <a:lstStyle/>
          <a:p>
            <a:pPr>
              <a:buFont typeface="Arial" panose="020B0604020202020204" pitchFamily="34" charset="0"/>
              <a:buChar char="•"/>
            </a:pPr>
            <a:r>
              <a:rPr lang="en-US" sz="1600" dirty="0"/>
              <a:t>What happens when the actual (ultimate) destination is not on the same LAN and is remote? </a:t>
            </a:r>
          </a:p>
          <a:p>
            <a:pPr>
              <a:buFont typeface="Arial" panose="020B0604020202020204" pitchFamily="34" charset="0"/>
              <a:buChar char="•"/>
            </a:pPr>
            <a:r>
              <a:rPr lang="en-US" sz="1600" dirty="0"/>
              <a:t>What happens when PC1 tries to reach the Web Server?</a:t>
            </a:r>
          </a:p>
          <a:p>
            <a:pPr>
              <a:buFont typeface="Arial" panose="020B0604020202020204" pitchFamily="34" charset="0"/>
              <a:buChar char="•"/>
            </a:pPr>
            <a:r>
              <a:rPr lang="en-US" altLang="en-US" sz="1600" dirty="0"/>
              <a:t>Does this impact the network and data link layers?</a:t>
            </a:r>
            <a:endParaRPr lang="en-CA" altLang="en-US" sz="1600" dirty="0"/>
          </a:p>
          <a:p>
            <a:pPr marL="142875" lvl="1" indent="0">
              <a:buNone/>
            </a:pPr>
            <a:endParaRPr lang="en-CA" altLang="en-US" dirty="0"/>
          </a:p>
          <a:p>
            <a:pPr marL="0" indent="0">
              <a:buNone/>
            </a:pPr>
            <a:endParaRPr lang="en-CA" altLang="en-US" dirty="0"/>
          </a:p>
        </p:txBody>
      </p:sp>
      <p:pic>
        <p:nvPicPr>
          <p:cNvPr id="3" name="Picture 2"/>
          <p:cNvPicPr>
            <a:picLocks noChangeAspect="1"/>
          </p:cNvPicPr>
          <p:nvPr/>
        </p:nvPicPr>
        <p:blipFill>
          <a:blip r:embed="rId3"/>
          <a:stretch>
            <a:fillRect/>
          </a:stretch>
        </p:blipFill>
        <p:spPr>
          <a:xfrm>
            <a:off x="4143375" y="1037350"/>
            <a:ext cx="4884533" cy="3240700"/>
          </a:xfrm>
          <a:prstGeom prst="rect">
            <a:avLst/>
          </a:prstGeom>
        </p:spPr>
      </p:pic>
    </p:spTree>
    <p:extLst>
      <p:ext uri="{BB962C8B-B14F-4D97-AF65-F5344CB8AC3E}">
        <p14:creationId xmlns:p14="http://schemas.microsoft.com/office/powerpoint/2010/main" val="20121060"/>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9144000" cy="819993"/>
          </a:xfrm>
        </p:spPr>
        <p:txBody>
          <a:bodyPr/>
          <a:lstStyle/>
          <a:p>
            <a:r>
              <a:rPr lang="en-US" altLang="en-US" sz="1600" dirty="0"/>
              <a:t>Data Access</a:t>
            </a:r>
            <a:br>
              <a:rPr lang="en-US" altLang="en-US" dirty="0"/>
            </a:br>
            <a:r>
              <a:rPr lang="en-US" altLang="en-US" dirty="0"/>
              <a:t>Role of the Network Layer Addresses</a:t>
            </a:r>
            <a:endParaRPr lang="en-CA" altLang="en-US" dirty="0"/>
          </a:p>
        </p:txBody>
      </p:sp>
      <p:sp>
        <p:nvSpPr>
          <p:cNvPr id="13315" name="Content Placeholder 2"/>
          <p:cNvSpPr>
            <a:spLocks noGrp="1"/>
          </p:cNvSpPr>
          <p:nvPr>
            <p:ph idx="1"/>
          </p:nvPr>
        </p:nvSpPr>
        <p:spPr>
          <a:xfrm>
            <a:off x="114301" y="861387"/>
            <a:ext cx="3862788" cy="3592626"/>
          </a:xfrm>
        </p:spPr>
        <p:txBody>
          <a:bodyPr/>
          <a:lstStyle/>
          <a:p>
            <a:pPr marL="0" indent="0">
              <a:buNone/>
            </a:pPr>
            <a:r>
              <a:rPr lang="en-US" altLang="en-US" sz="1600" dirty="0"/>
              <a:t>When the source and destination have a different network portion, this means they are on different networks.</a:t>
            </a:r>
          </a:p>
          <a:p>
            <a:pPr lvl="1"/>
            <a:r>
              <a:rPr lang="en-US" altLang="en-US" sz="1600" dirty="0"/>
              <a:t>PC1 – 192.168.1</a:t>
            </a:r>
          </a:p>
          <a:p>
            <a:pPr lvl="1"/>
            <a:r>
              <a:rPr lang="en-US" altLang="en-US" sz="1600" dirty="0"/>
              <a:t>Web Server – 172.16.1</a:t>
            </a:r>
          </a:p>
          <a:p>
            <a:pPr marL="0" indent="0">
              <a:buNone/>
            </a:pPr>
            <a:endParaRPr lang="en-CA" altLang="en-US" dirty="0"/>
          </a:p>
          <a:p>
            <a:pPr marL="0" indent="0">
              <a:buNone/>
            </a:pPr>
            <a:endParaRPr lang="en-CA" altLang="en-US" dirty="0"/>
          </a:p>
        </p:txBody>
      </p:sp>
      <p:pic>
        <p:nvPicPr>
          <p:cNvPr id="3" name="Picture 2"/>
          <p:cNvPicPr>
            <a:picLocks noChangeAspect="1"/>
          </p:cNvPicPr>
          <p:nvPr/>
        </p:nvPicPr>
        <p:blipFill>
          <a:blip r:embed="rId3"/>
          <a:stretch>
            <a:fillRect/>
          </a:stretch>
        </p:blipFill>
        <p:spPr>
          <a:xfrm>
            <a:off x="4143375" y="1037350"/>
            <a:ext cx="4884533" cy="3240700"/>
          </a:xfrm>
          <a:prstGeom prst="rect">
            <a:avLst/>
          </a:prstGeom>
        </p:spPr>
      </p:pic>
    </p:spTree>
    <p:extLst>
      <p:ext uri="{BB962C8B-B14F-4D97-AF65-F5344CB8AC3E}">
        <p14:creationId xmlns:p14="http://schemas.microsoft.com/office/powerpoint/2010/main" val="1152864595"/>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4"/>
            <a:ext cx="9144000" cy="743794"/>
          </a:xfrm>
        </p:spPr>
        <p:txBody>
          <a:bodyPr/>
          <a:lstStyle/>
          <a:p>
            <a:r>
              <a:rPr lang="en-US" altLang="en-US" sz="1600" dirty="0"/>
              <a:t>Data Access</a:t>
            </a:r>
            <a:br>
              <a:rPr lang="en-US" altLang="en-US" dirty="0"/>
            </a:br>
            <a:r>
              <a:rPr lang="en-US" altLang="en-US" dirty="0"/>
              <a:t>Role of the Data Link Layer Addresses: Different IP Networks</a:t>
            </a:r>
            <a:endParaRPr lang="en-CA" altLang="en-US" dirty="0"/>
          </a:p>
        </p:txBody>
      </p:sp>
      <p:sp>
        <p:nvSpPr>
          <p:cNvPr id="13315" name="Content Placeholder 2"/>
          <p:cNvSpPr>
            <a:spLocks noGrp="1"/>
          </p:cNvSpPr>
          <p:nvPr>
            <p:ph idx="1"/>
          </p:nvPr>
        </p:nvSpPr>
        <p:spPr>
          <a:xfrm>
            <a:off x="114301" y="785187"/>
            <a:ext cx="4036523" cy="3901113"/>
          </a:xfrm>
        </p:spPr>
        <p:txBody>
          <a:bodyPr/>
          <a:lstStyle/>
          <a:p>
            <a:pPr marL="0" indent="0">
              <a:buNone/>
            </a:pPr>
            <a:r>
              <a:rPr lang="en-US" dirty="0"/>
              <a:t>When the final destination is remote, Layer 3 will provide Layer 2 with the local default gateway IP address, also known as the router address.</a:t>
            </a:r>
          </a:p>
          <a:p>
            <a:pPr>
              <a:buFont typeface="Arial" panose="020B0604020202020204" pitchFamily="34" charset="0"/>
              <a:buChar char="•"/>
            </a:pPr>
            <a:r>
              <a:rPr lang="en-US" dirty="0"/>
              <a:t>The default gateway (DGW) is the router interface IP address that is part of this LAN and will be the “door” or “gateway” to all other remote locations.</a:t>
            </a:r>
          </a:p>
          <a:p>
            <a:pPr>
              <a:buFont typeface="Arial" panose="020B0604020202020204" pitchFamily="34" charset="0"/>
              <a:buChar char="•"/>
            </a:pPr>
            <a:r>
              <a:rPr lang="en-US" dirty="0"/>
              <a:t>All devices on the LAN must be told about this address or their traffic will be confined to the LAN only. </a:t>
            </a:r>
          </a:p>
          <a:p>
            <a:pPr>
              <a:buFont typeface="Arial" panose="020B0604020202020204" pitchFamily="34" charset="0"/>
              <a:buChar char="•"/>
            </a:pPr>
            <a:r>
              <a:rPr lang="en-US" altLang="en-US" dirty="0"/>
              <a:t>Once Layer 2 on PC1 forwards to the default gateway (Router), the router then can start the routing process of getting the information to actual destination. </a:t>
            </a:r>
            <a:endParaRPr lang="en-CA" altLang="en-US" dirty="0"/>
          </a:p>
          <a:p>
            <a:pPr marL="0" indent="0">
              <a:buNone/>
            </a:pPr>
            <a:endParaRPr lang="en-CA"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7548" y="1195443"/>
            <a:ext cx="4878875" cy="3310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3931806"/>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9144000" cy="995957"/>
          </a:xfrm>
        </p:spPr>
        <p:txBody>
          <a:bodyPr/>
          <a:lstStyle/>
          <a:p>
            <a:r>
              <a:rPr lang="en-US" altLang="en-US" sz="1600" dirty="0"/>
              <a:t>Data Access</a:t>
            </a:r>
            <a:br>
              <a:rPr lang="en-US" altLang="en-US" dirty="0"/>
            </a:br>
            <a:r>
              <a:rPr lang="en-US" altLang="en-US" dirty="0"/>
              <a:t>Role of the Data Link Layer Addresses: Different IP Networks (Cont.)</a:t>
            </a:r>
            <a:endParaRPr lang="en-CA" altLang="en-US" dirty="0"/>
          </a:p>
        </p:txBody>
      </p:sp>
      <p:sp>
        <p:nvSpPr>
          <p:cNvPr id="13315" name="Content Placeholder 2"/>
          <p:cNvSpPr>
            <a:spLocks noGrp="1"/>
          </p:cNvSpPr>
          <p:nvPr>
            <p:ph idx="1"/>
          </p:nvPr>
        </p:nvSpPr>
        <p:spPr>
          <a:xfrm>
            <a:off x="114301" y="1115568"/>
            <a:ext cx="3935186" cy="3632702"/>
          </a:xfrm>
        </p:spPr>
        <p:txBody>
          <a:bodyPr/>
          <a:lstStyle/>
          <a:p>
            <a:pPr>
              <a:buFont typeface="Arial" panose="020B0604020202020204" pitchFamily="34" charset="0"/>
              <a:buChar char="•"/>
            </a:pPr>
            <a:r>
              <a:rPr lang="en-US" altLang="en-US" sz="1600" dirty="0"/>
              <a:t>The data link addressing is local addressing so it will have a source and destination for each link.</a:t>
            </a:r>
          </a:p>
          <a:p>
            <a:pPr>
              <a:buFont typeface="Arial" panose="020B0604020202020204" pitchFamily="34" charset="0"/>
              <a:buChar char="•"/>
            </a:pPr>
            <a:r>
              <a:rPr lang="en-US" altLang="en-US" sz="1600" dirty="0"/>
              <a:t>The MAC addressing for the first segment is :</a:t>
            </a:r>
          </a:p>
          <a:p>
            <a:pPr lvl="1"/>
            <a:r>
              <a:rPr lang="en-US" altLang="en-US" sz="1600" dirty="0"/>
              <a:t>Source –  AA-AA-AA-AA-AA-AA (PC1) Sends the frame.</a:t>
            </a:r>
          </a:p>
          <a:p>
            <a:pPr lvl="1"/>
            <a:r>
              <a:rPr lang="en-US" altLang="en-US" sz="1600" dirty="0"/>
              <a:t>Destination – 11-11-11-11-11-11 (R1- Default Gateway MAC) Receives the frame.</a:t>
            </a:r>
          </a:p>
          <a:p>
            <a:pPr marL="0" indent="0">
              <a:buNone/>
            </a:pPr>
            <a:r>
              <a:rPr lang="en-US" altLang="en-US" b="1" dirty="0"/>
              <a:t>Note: </a:t>
            </a:r>
            <a:r>
              <a:rPr lang="en-US" altLang="en-US" dirty="0"/>
              <a:t>While the L2 local addressing will change from link to link or hop to hop, the L3 addressing remains the same.</a:t>
            </a:r>
          </a:p>
          <a:p>
            <a:endParaRPr lang="en-CA" altLang="en-US" dirty="0"/>
          </a:p>
          <a:p>
            <a:pPr marL="0" indent="0">
              <a:buNone/>
            </a:pPr>
            <a:endParaRPr lang="en-CA" alt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2059" y="874527"/>
            <a:ext cx="4215838" cy="2697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6869489"/>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1"/>
            <a:ext cx="3749040" cy="861386"/>
          </a:xfrm>
        </p:spPr>
        <p:txBody>
          <a:bodyPr/>
          <a:lstStyle/>
          <a:p>
            <a:r>
              <a:rPr lang="en-US" altLang="en-US" sz="1600" dirty="0"/>
              <a:t>Data Access</a:t>
            </a:r>
            <a:br>
              <a:rPr lang="en-US" altLang="en-US" dirty="0"/>
            </a:br>
            <a:r>
              <a:rPr lang="en-US" altLang="en-US" dirty="0"/>
              <a:t>Data Link Addresses</a:t>
            </a:r>
            <a:endParaRPr lang="en-CA" altLang="en-US" dirty="0"/>
          </a:p>
        </p:txBody>
      </p:sp>
      <p:sp>
        <p:nvSpPr>
          <p:cNvPr id="13315" name="Content Placeholder 2"/>
          <p:cNvSpPr>
            <a:spLocks noGrp="1"/>
          </p:cNvSpPr>
          <p:nvPr>
            <p:ph idx="1"/>
          </p:nvPr>
        </p:nvSpPr>
        <p:spPr>
          <a:xfrm>
            <a:off x="161925" y="861388"/>
            <a:ext cx="8505825" cy="1676504"/>
          </a:xfrm>
        </p:spPr>
        <p:txBody>
          <a:bodyPr/>
          <a:lstStyle/>
          <a:p>
            <a:pPr>
              <a:buFont typeface="Arial" panose="020B0604020202020204" pitchFamily="34" charset="0"/>
              <a:buChar char="•"/>
            </a:pPr>
            <a:r>
              <a:rPr lang="en-US" altLang="en-US" sz="1600" dirty="0"/>
              <a:t>Since data link addressing is local addressing,  it will have a source and destination for each segment or hop of the journey to the destination.</a:t>
            </a:r>
          </a:p>
          <a:p>
            <a:pPr>
              <a:buFont typeface="Arial" panose="020B0604020202020204" pitchFamily="34" charset="0"/>
              <a:buChar char="•"/>
            </a:pPr>
            <a:r>
              <a:rPr lang="en-US" altLang="en-US" sz="1600" dirty="0"/>
              <a:t>The MAC addressing for the first segment is:</a:t>
            </a:r>
          </a:p>
          <a:p>
            <a:pPr lvl="1"/>
            <a:r>
              <a:rPr lang="en-US" altLang="en-US" sz="1600" dirty="0"/>
              <a:t>Source –  (PC1 NIC) sends frame</a:t>
            </a:r>
          </a:p>
          <a:p>
            <a:pPr lvl="1"/>
            <a:r>
              <a:rPr lang="en-US" altLang="en-US" sz="1600" dirty="0"/>
              <a:t>Destination – (First Router- DGW interface) receives frame</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5841" y="2571750"/>
            <a:ext cx="4470787" cy="2164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585817"/>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1"/>
            <a:ext cx="4467224" cy="861386"/>
          </a:xfrm>
        </p:spPr>
        <p:txBody>
          <a:bodyPr/>
          <a:lstStyle/>
          <a:p>
            <a:r>
              <a:rPr lang="en-US" altLang="en-US" sz="1600" dirty="0"/>
              <a:t>Data Access</a:t>
            </a:r>
            <a:br>
              <a:rPr lang="en-US" altLang="en-US" dirty="0"/>
            </a:br>
            <a:r>
              <a:rPr lang="en-US" altLang="en-US" dirty="0"/>
              <a:t>Data Link Addresses (Cont.)</a:t>
            </a:r>
            <a:endParaRPr lang="en-CA" altLang="en-US" dirty="0"/>
          </a:p>
        </p:txBody>
      </p:sp>
      <p:sp>
        <p:nvSpPr>
          <p:cNvPr id="13315" name="Content Placeholder 2"/>
          <p:cNvSpPr>
            <a:spLocks noGrp="1"/>
          </p:cNvSpPr>
          <p:nvPr>
            <p:ph idx="1"/>
          </p:nvPr>
        </p:nvSpPr>
        <p:spPr>
          <a:xfrm>
            <a:off x="190500" y="851863"/>
            <a:ext cx="8248650" cy="1148388"/>
          </a:xfrm>
        </p:spPr>
        <p:txBody>
          <a:bodyPr/>
          <a:lstStyle/>
          <a:p>
            <a:pPr marL="0" indent="0">
              <a:buNone/>
            </a:pPr>
            <a:r>
              <a:rPr lang="en-US" altLang="en-US" sz="1600" dirty="0"/>
              <a:t>The MAC addressing for the second hop is:</a:t>
            </a:r>
          </a:p>
          <a:p>
            <a:pPr lvl="1"/>
            <a:r>
              <a:rPr lang="en-US" altLang="en-US" sz="1600" dirty="0"/>
              <a:t>Source –  (First Router- exit interface) sends frame</a:t>
            </a:r>
          </a:p>
          <a:p>
            <a:pPr lvl="1"/>
            <a:r>
              <a:rPr lang="en-US" altLang="en-US" sz="1600" dirty="0"/>
              <a:t>Destination – (Second Router) receives frame</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0042" y="2080004"/>
            <a:ext cx="5223916" cy="234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5996512"/>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1"/>
            <a:ext cx="4267199" cy="861386"/>
          </a:xfrm>
        </p:spPr>
        <p:txBody>
          <a:bodyPr/>
          <a:lstStyle/>
          <a:p>
            <a:r>
              <a:rPr lang="en-US" altLang="en-US" sz="1600" dirty="0"/>
              <a:t>Data Access</a:t>
            </a:r>
            <a:br>
              <a:rPr lang="en-US" altLang="en-US" dirty="0"/>
            </a:br>
            <a:r>
              <a:rPr lang="en-US" altLang="en-US" dirty="0"/>
              <a:t>Data Link Addresses (Cont.)</a:t>
            </a:r>
            <a:endParaRPr lang="en-CA" altLang="en-US" dirty="0"/>
          </a:p>
        </p:txBody>
      </p:sp>
      <p:sp>
        <p:nvSpPr>
          <p:cNvPr id="13315" name="Content Placeholder 2"/>
          <p:cNvSpPr>
            <a:spLocks noGrp="1"/>
          </p:cNvSpPr>
          <p:nvPr>
            <p:ph idx="1"/>
          </p:nvPr>
        </p:nvSpPr>
        <p:spPr>
          <a:xfrm>
            <a:off x="180975" y="842338"/>
            <a:ext cx="7791449" cy="1205538"/>
          </a:xfrm>
        </p:spPr>
        <p:txBody>
          <a:bodyPr/>
          <a:lstStyle/>
          <a:p>
            <a:pPr marL="0" indent="0">
              <a:buNone/>
            </a:pPr>
            <a:r>
              <a:rPr lang="en-US" altLang="en-US" sz="1600" dirty="0"/>
              <a:t>The MAC addressing for the last segment is:</a:t>
            </a:r>
          </a:p>
          <a:p>
            <a:pPr lvl="1"/>
            <a:r>
              <a:rPr lang="en-US" altLang="en-US" sz="1600" dirty="0"/>
              <a:t>Source –  (Second Router- exit interface) sends frame</a:t>
            </a:r>
          </a:p>
          <a:p>
            <a:pPr lvl="1"/>
            <a:r>
              <a:rPr lang="en-US" altLang="en-US" sz="1600" dirty="0"/>
              <a:t>Destination – (Web Server NIC) receives frame</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3621" y="2137157"/>
            <a:ext cx="5176758" cy="2279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6523163"/>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1"/>
            <a:ext cx="4581524" cy="861386"/>
          </a:xfrm>
        </p:spPr>
        <p:txBody>
          <a:bodyPr/>
          <a:lstStyle/>
          <a:p>
            <a:r>
              <a:rPr lang="en-US" altLang="en-US" sz="1600" dirty="0"/>
              <a:t>Data Access</a:t>
            </a:r>
            <a:br>
              <a:rPr lang="en-US" altLang="en-US" dirty="0"/>
            </a:br>
            <a:r>
              <a:rPr lang="en-US" altLang="en-US" dirty="0"/>
              <a:t>Data Link Addresses (Cont.)</a:t>
            </a:r>
            <a:endParaRPr lang="en-CA" altLang="en-US" dirty="0"/>
          </a:p>
        </p:txBody>
      </p:sp>
      <p:sp>
        <p:nvSpPr>
          <p:cNvPr id="13315" name="Content Placeholder 2"/>
          <p:cNvSpPr>
            <a:spLocks noGrp="1"/>
          </p:cNvSpPr>
          <p:nvPr>
            <p:ph idx="1"/>
          </p:nvPr>
        </p:nvSpPr>
        <p:spPr>
          <a:xfrm>
            <a:off x="200025" y="832813"/>
            <a:ext cx="8620125" cy="1205538"/>
          </a:xfrm>
        </p:spPr>
        <p:txBody>
          <a:bodyPr/>
          <a:lstStyle/>
          <a:p>
            <a:pPr>
              <a:buFont typeface="Arial" panose="020B0604020202020204" pitchFamily="34" charset="0"/>
              <a:buChar char="•"/>
            </a:pPr>
            <a:r>
              <a:rPr lang="en-US" altLang="en-US" sz="1600" dirty="0"/>
              <a:t>Notice that the packet is not modified, but the frame is changed, therefore the L3 IP addressing does not change from segment to segment like the L2 MAC addressing.</a:t>
            </a:r>
          </a:p>
          <a:p>
            <a:pPr>
              <a:buFont typeface="Arial" panose="020B0604020202020204" pitchFamily="34" charset="0"/>
              <a:buChar char="•"/>
            </a:pPr>
            <a:r>
              <a:rPr lang="en-US" altLang="en-US" sz="1600" dirty="0"/>
              <a:t>The L3 addressing remains the same since it is global and the ultimate destination is still the Web Server.</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0660" y="2182128"/>
            <a:ext cx="5221729" cy="2279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4697813"/>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4: Physical Layer</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422622050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The Rules</a:t>
            </a:r>
            <a:br>
              <a:rPr lang="en-US" altLang="en-US" dirty="0"/>
            </a:br>
            <a:r>
              <a:rPr lang="en-US" altLang="en-US" dirty="0"/>
              <a:t>Rule Establishment</a:t>
            </a:r>
          </a:p>
        </p:txBody>
      </p:sp>
      <p:sp>
        <p:nvSpPr>
          <p:cNvPr id="8195" name="Rectangle 6"/>
          <p:cNvSpPr>
            <a:spLocks noGrp="1" noChangeArrowheads="1"/>
          </p:cNvSpPr>
          <p:nvPr>
            <p:ph idx="1"/>
          </p:nvPr>
        </p:nvSpPr>
        <p:spPr>
          <a:xfrm>
            <a:off x="100858" y="858446"/>
            <a:ext cx="8853286" cy="1827604"/>
          </a:xfrm>
        </p:spPr>
        <p:txBody>
          <a:bodyPr/>
          <a:lstStyle/>
          <a:p>
            <a:pPr marL="0" indent="0">
              <a:buNone/>
            </a:pPr>
            <a:r>
              <a:rPr lang="en-US" sz="1800" dirty="0"/>
              <a:t>Protocols must account for the following requirements:</a:t>
            </a:r>
          </a:p>
          <a:p>
            <a:pPr lvl="1"/>
            <a:r>
              <a:rPr lang="en-US" sz="1800" dirty="0"/>
              <a:t>An identified sender and receiver</a:t>
            </a:r>
          </a:p>
          <a:p>
            <a:pPr lvl="1"/>
            <a:r>
              <a:rPr lang="en-US" sz="1800" dirty="0"/>
              <a:t>Common language and grammar</a:t>
            </a:r>
          </a:p>
          <a:p>
            <a:pPr lvl="1"/>
            <a:r>
              <a:rPr lang="en-US" sz="1800" dirty="0"/>
              <a:t>Speed and timing of delivery</a:t>
            </a:r>
          </a:p>
          <a:p>
            <a:pPr lvl="1"/>
            <a:r>
              <a:rPr lang="en-US" sz="1800" dirty="0"/>
              <a:t>Confirmation or acknowledgment requirements</a:t>
            </a:r>
          </a:p>
          <a:p>
            <a:pPr lvl="1"/>
            <a:endParaRPr lang="en-US" dirty="0"/>
          </a:p>
        </p:txBody>
      </p:sp>
    </p:spTree>
    <p:extLst>
      <p:ext uri="{BB962C8B-B14F-4D97-AF65-F5344CB8AC3E}">
        <p14:creationId xmlns:p14="http://schemas.microsoft.com/office/powerpoint/2010/main" val="1675267657"/>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4.1 Purpose of the Physical Layer</a:t>
            </a:r>
          </a:p>
        </p:txBody>
      </p:sp>
    </p:spTree>
    <p:custDataLst>
      <p:tags r:id="rId1"/>
    </p:custDataLst>
    <p:extLst>
      <p:ext uri="{BB962C8B-B14F-4D97-AF65-F5344CB8AC3E}">
        <p14:creationId xmlns:p14="http://schemas.microsoft.com/office/powerpoint/2010/main" val="4184167536"/>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Purpose of the Physical Layer</a:t>
            </a:r>
            <a:br>
              <a:rPr lang="en-US" dirty="0"/>
            </a:br>
            <a:r>
              <a:rPr lang="en-US" sz="2400" dirty="0"/>
              <a:t>The Physical Connection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3073946"/>
          </a:xfrm>
        </p:spPr>
        <p:txBody>
          <a:bodyPr/>
          <a:lstStyle/>
          <a:p>
            <a:pPr marL="342900" indent="-342900" algn="l">
              <a:buFont typeface="Arial" panose="020B0604020202020204" pitchFamily="34" charset="0"/>
              <a:buChar char="•"/>
            </a:pPr>
            <a:r>
              <a:rPr lang="en-US" sz="1600" dirty="0">
                <a:solidFill>
                  <a:srgbClr val="000000"/>
                </a:solidFill>
              </a:rPr>
              <a:t>Before any network communications can occur, a physical connection to a local network must be established.</a:t>
            </a:r>
          </a:p>
          <a:p>
            <a:pPr marL="342900" indent="-342900" algn="l">
              <a:buFont typeface="Arial" panose="020B0604020202020204" pitchFamily="34" charset="0"/>
              <a:buChar char="•"/>
            </a:pPr>
            <a:r>
              <a:rPr lang="en-US" sz="1600" dirty="0">
                <a:solidFill>
                  <a:srgbClr val="000000"/>
                </a:solidFill>
              </a:rPr>
              <a:t>This connection could be wired or wireless, depending on the setup of the network.</a:t>
            </a:r>
          </a:p>
          <a:p>
            <a:pPr marL="342900" indent="-342900" algn="l">
              <a:buFont typeface="Arial" panose="020B0604020202020204" pitchFamily="34" charset="0"/>
              <a:buChar char="•"/>
            </a:pPr>
            <a:r>
              <a:rPr lang="en-US" sz="1600" dirty="0">
                <a:solidFill>
                  <a:srgbClr val="000000"/>
                </a:solidFill>
              </a:rPr>
              <a:t>This generally applies whether you are considering a corporate office or a home.</a:t>
            </a:r>
          </a:p>
          <a:p>
            <a:pPr marL="342900" indent="-342900" algn="l">
              <a:buFont typeface="Arial" panose="020B0604020202020204" pitchFamily="34" charset="0"/>
              <a:buChar char="•"/>
            </a:pPr>
            <a:r>
              <a:rPr lang="en-US" sz="1600" dirty="0">
                <a:solidFill>
                  <a:srgbClr val="000000"/>
                </a:solidFill>
              </a:rPr>
              <a:t>A Network Interface Card (NIC) connects a device to the network.</a:t>
            </a:r>
          </a:p>
          <a:p>
            <a:pPr marL="342900" indent="-342900" algn="l">
              <a:buFont typeface="Arial" panose="020B0604020202020204" pitchFamily="34" charset="0"/>
              <a:buChar char="•"/>
            </a:pPr>
            <a:r>
              <a:rPr lang="en-US" sz="1600" dirty="0">
                <a:solidFill>
                  <a:srgbClr val="000000"/>
                </a:solidFill>
              </a:rPr>
              <a:t>Some devices may have just one NIC, while others may have multiple NICs (Wired and/or Wireless, for example).</a:t>
            </a:r>
          </a:p>
          <a:p>
            <a:pPr marL="342900" indent="-342900" algn="l">
              <a:buFont typeface="Arial" panose="020B0604020202020204" pitchFamily="34" charset="0"/>
              <a:buChar char="•"/>
            </a:pPr>
            <a:r>
              <a:rPr lang="en-US" sz="1600" b="1" dirty="0">
                <a:solidFill>
                  <a:srgbClr val="000000"/>
                </a:solidFill>
              </a:rPr>
              <a:t>Not all physical connections offer the same level of performance.</a:t>
            </a:r>
          </a:p>
        </p:txBody>
      </p:sp>
    </p:spTree>
    <p:extLst>
      <p:ext uri="{BB962C8B-B14F-4D97-AF65-F5344CB8AC3E}">
        <p14:creationId xmlns:p14="http://schemas.microsoft.com/office/powerpoint/2010/main" val="338073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Purpose of the Physical Layer</a:t>
            </a:r>
            <a:br>
              <a:rPr lang="en-US" dirty="0"/>
            </a:br>
            <a:r>
              <a:rPr lang="en-US" sz="2400" dirty="0"/>
              <a:t>The Physical Layer</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8"/>
            <a:ext cx="3401475" cy="3528045"/>
          </a:xfrm>
        </p:spPr>
        <p:txBody>
          <a:bodyPr/>
          <a:lstStyle/>
          <a:p>
            <a:pPr marL="342900" indent="-342900" algn="l">
              <a:buFont typeface="Arial" panose="020B0604020202020204" pitchFamily="34" charset="0"/>
              <a:buChar char="•"/>
            </a:pPr>
            <a:r>
              <a:rPr lang="en-US" sz="1600" dirty="0">
                <a:solidFill>
                  <a:srgbClr val="000000"/>
                </a:solidFill>
              </a:rPr>
              <a:t>Transports bits across the network media</a:t>
            </a:r>
          </a:p>
          <a:p>
            <a:pPr marL="342900" indent="-342900" algn="l">
              <a:buFont typeface="Arial" panose="020B0604020202020204" pitchFamily="34" charset="0"/>
              <a:buChar char="•"/>
            </a:pPr>
            <a:r>
              <a:rPr lang="en-US" sz="1600" dirty="0">
                <a:solidFill>
                  <a:srgbClr val="000000"/>
                </a:solidFill>
              </a:rPr>
              <a:t>Accepts a complete frame from the Data Link Layer and encodes it as a series of signals that are transmitted to the local media</a:t>
            </a:r>
          </a:p>
          <a:p>
            <a:pPr marL="342900" indent="-342900" algn="l">
              <a:buFont typeface="Arial" panose="020B0604020202020204" pitchFamily="34" charset="0"/>
              <a:buChar char="•"/>
            </a:pPr>
            <a:r>
              <a:rPr lang="en-US" sz="1600" dirty="0">
                <a:solidFill>
                  <a:srgbClr val="000000"/>
                </a:solidFill>
              </a:rPr>
              <a:t>This is the last step in the encapsulation process.</a:t>
            </a:r>
          </a:p>
          <a:p>
            <a:pPr marL="342900" indent="-342900" algn="l">
              <a:buFont typeface="Arial" panose="020B0604020202020204" pitchFamily="34" charset="0"/>
              <a:buChar char="•"/>
            </a:pPr>
            <a:r>
              <a:rPr lang="en-US" sz="1600" dirty="0">
                <a:solidFill>
                  <a:srgbClr val="000000"/>
                </a:solidFill>
              </a:rPr>
              <a:t>The next device in the path to the destination receives the bits and re-encapsulates the frame, then decides what to do with it.</a:t>
            </a:r>
          </a:p>
        </p:txBody>
      </p:sp>
      <p:pic>
        <p:nvPicPr>
          <p:cNvPr id="5" name="Picture 4">
            <a:extLst>
              <a:ext uri="{FF2B5EF4-FFF2-40B4-BE49-F238E27FC236}">
                <a16:creationId xmlns:a16="http://schemas.microsoft.com/office/drawing/2014/main" id="{07FF563E-E612-FF49-AA84-F8F5904942B7}"/>
              </a:ext>
            </a:extLst>
          </p:cNvPr>
          <p:cNvPicPr>
            <a:picLocks noChangeAspect="1"/>
          </p:cNvPicPr>
          <p:nvPr/>
        </p:nvPicPr>
        <p:blipFill>
          <a:blip r:embed="rId3"/>
          <a:stretch>
            <a:fillRect/>
          </a:stretch>
        </p:blipFill>
        <p:spPr>
          <a:xfrm>
            <a:off x="3833446" y="1008092"/>
            <a:ext cx="4699000" cy="2768600"/>
          </a:xfrm>
          <a:prstGeom prst="rect">
            <a:avLst/>
          </a:prstGeom>
        </p:spPr>
      </p:pic>
    </p:spTree>
    <p:extLst>
      <p:ext uri="{BB962C8B-B14F-4D97-AF65-F5344CB8AC3E}">
        <p14:creationId xmlns:p14="http://schemas.microsoft.com/office/powerpoint/2010/main" val="369138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4.2 Physical Layer Characteristics</a:t>
            </a:r>
          </a:p>
        </p:txBody>
      </p:sp>
    </p:spTree>
    <p:custDataLst>
      <p:tags r:id="rId1"/>
    </p:custDataLst>
    <p:extLst>
      <p:ext uri="{BB962C8B-B14F-4D97-AF65-F5344CB8AC3E}">
        <p14:creationId xmlns:p14="http://schemas.microsoft.com/office/powerpoint/2010/main" val="1928532504"/>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Physical Layer Standards</a:t>
            </a:r>
          </a:p>
        </p:txBody>
      </p:sp>
      <p:pic>
        <p:nvPicPr>
          <p:cNvPr id="8" name="Content Placeholder 7">
            <a:extLst>
              <a:ext uri="{FF2B5EF4-FFF2-40B4-BE49-F238E27FC236}">
                <a16:creationId xmlns:a16="http://schemas.microsoft.com/office/drawing/2014/main" id="{8A8FA508-7561-8C48-9358-A4BB397A0444}"/>
              </a:ext>
            </a:extLst>
          </p:cNvPr>
          <p:cNvPicPr>
            <a:picLocks noGrp="1" noChangeAspect="1"/>
          </p:cNvPicPr>
          <p:nvPr>
            <p:ph idx="1"/>
          </p:nvPr>
        </p:nvPicPr>
        <p:blipFill>
          <a:blip r:embed="rId3"/>
          <a:stretch>
            <a:fillRect/>
          </a:stretch>
        </p:blipFill>
        <p:spPr>
          <a:xfrm>
            <a:off x="1101969" y="836638"/>
            <a:ext cx="6576646" cy="3716532"/>
          </a:xfrm>
          <a:prstGeom prst="rect">
            <a:avLst/>
          </a:prstGeom>
        </p:spPr>
      </p:pic>
    </p:spTree>
    <p:extLst>
      <p:ext uri="{BB962C8B-B14F-4D97-AF65-F5344CB8AC3E}">
        <p14:creationId xmlns:p14="http://schemas.microsoft.com/office/powerpoint/2010/main" val="22540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Physical Components</a:t>
            </a:r>
          </a:p>
        </p:txBody>
      </p:sp>
      <p:sp>
        <p:nvSpPr>
          <p:cNvPr id="4" name="Content Placeholder 3">
            <a:extLst>
              <a:ext uri="{FF2B5EF4-FFF2-40B4-BE49-F238E27FC236}">
                <a16:creationId xmlns:a16="http://schemas.microsoft.com/office/drawing/2014/main" id="{6BE9E597-CDF1-0047-B112-C9FD7F790CC7}"/>
              </a:ext>
            </a:extLst>
          </p:cNvPr>
          <p:cNvSpPr>
            <a:spLocks noGrp="1"/>
          </p:cNvSpPr>
          <p:nvPr>
            <p:ph idx="1"/>
          </p:nvPr>
        </p:nvSpPr>
        <p:spPr>
          <a:xfrm>
            <a:off x="474662" y="844062"/>
            <a:ext cx="8280057" cy="3577672"/>
          </a:xfrm>
        </p:spPr>
        <p:txBody>
          <a:bodyPr/>
          <a:lstStyle/>
          <a:p>
            <a:pPr marL="0" indent="0" algn="l"/>
            <a:r>
              <a:rPr lang="en-US" dirty="0">
                <a:solidFill>
                  <a:srgbClr val="000000"/>
                </a:solidFill>
              </a:rPr>
              <a:t>Physical Layer Standards address three functional areas:</a:t>
            </a:r>
          </a:p>
          <a:p>
            <a:pPr marL="415985" lvl="1" indent="-342900">
              <a:buFont typeface="Arial" panose="020B0604020202020204" pitchFamily="34" charset="0"/>
              <a:buChar char="•"/>
            </a:pPr>
            <a:r>
              <a:rPr lang="en-US" dirty="0">
                <a:solidFill>
                  <a:srgbClr val="000000"/>
                </a:solidFill>
              </a:rPr>
              <a:t>Physical Components</a:t>
            </a:r>
          </a:p>
          <a:p>
            <a:pPr marL="415985" lvl="1" indent="-342900">
              <a:buFont typeface="Arial" panose="020B0604020202020204" pitchFamily="34" charset="0"/>
              <a:buChar char="•"/>
            </a:pPr>
            <a:r>
              <a:rPr lang="en-US" dirty="0">
                <a:solidFill>
                  <a:srgbClr val="000000"/>
                </a:solidFill>
              </a:rPr>
              <a:t>Encoding</a:t>
            </a:r>
          </a:p>
          <a:p>
            <a:pPr marL="415985" lvl="1" indent="-342900">
              <a:buFont typeface="Arial" panose="020B0604020202020204" pitchFamily="34" charset="0"/>
              <a:buChar char="•"/>
            </a:pPr>
            <a:r>
              <a:rPr lang="en-US" dirty="0">
                <a:solidFill>
                  <a:srgbClr val="000000"/>
                </a:solidFill>
              </a:rPr>
              <a:t>Signaling</a:t>
            </a:r>
          </a:p>
          <a:p>
            <a:pPr marL="415985" lvl="1" indent="-342900">
              <a:buFont typeface="Arial" panose="020B0604020202020204" pitchFamily="34" charset="0"/>
              <a:buChar char="•"/>
            </a:pPr>
            <a:endParaRPr lang="en-US" dirty="0">
              <a:solidFill>
                <a:srgbClr val="000000"/>
              </a:solidFill>
            </a:endParaRPr>
          </a:p>
          <a:p>
            <a:pPr marL="0" indent="0" algn="l"/>
            <a:r>
              <a:rPr lang="en-US" dirty="0">
                <a:solidFill>
                  <a:srgbClr val="000000"/>
                </a:solidFill>
              </a:rPr>
              <a:t>The Physical Components are the hardware devices, media, and other connectors that transmit the signals that represent the bits.</a:t>
            </a:r>
          </a:p>
          <a:p>
            <a:pPr marL="415985" lvl="1" indent="-342900">
              <a:buFont typeface="Arial" panose="020B0604020202020204" pitchFamily="34" charset="0"/>
              <a:buChar char="•"/>
            </a:pPr>
            <a:r>
              <a:rPr lang="en-US" dirty="0">
                <a:solidFill>
                  <a:srgbClr val="000000"/>
                </a:solidFill>
              </a:rPr>
              <a:t>Hardware components like NICs, interfaces and connectors, cable materials, and cable designs are all specified in standards associated with the physical layer.</a:t>
            </a:r>
          </a:p>
        </p:txBody>
      </p:sp>
      <p:sp>
        <p:nvSpPr>
          <p:cNvPr id="5" name="BlokTextu 4">
            <a:extLst>
              <a:ext uri="{FF2B5EF4-FFF2-40B4-BE49-F238E27FC236}">
                <a16:creationId xmlns:a16="http://schemas.microsoft.com/office/drawing/2014/main" id="{F0EB535D-123F-D741-8C38-022DCDB2ECF7}"/>
              </a:ext>
            </a:extLst>
          </p:cNvPr>
          <p:cNvSpPr txBox="1"/>
          <p:nvPr/>
        </p:nvSpPr>
        <p:spPr>
          <a:xfrm>
            <a:off x="501401" y="3573061"/>
            <a:ext cx="8280057" cy="646331"/>
          </a:xfrm>
          <a:prstGeom prst="rect">
            <a:avLst/>
          </a:prstGeom>
          <a:noFill/>
        </p:spPr>
        <p:txBody>
          <a:bodyPr wrap="square">
            <a:spAutoFit/>
          </a:bodyPr>
          <a:lstStyle/>
          <a:p>
            <a:r>
              <a:rPr lang="sk-SK" b="1" i="0" u="none" strike="noStrike" dirty="0">
                <a:solidFill>
                  <a:srgbClr val="525960"/>
                </a:solidFill>
                <a:effectLst/>
                <a:latin typeface="-apple-system"/>
              </a:rPr>
              <a:t>Signaling</a:t>
            </a:r>
            <a:r>
              <a:rPr lang="sk-SK" b="0" i="0" u="none" strike="noStrike" dirty="0">
                <a:solidFill>
                  <a:srgbClr val="525960"/>
                </a:solidFill>
                <a:effectLst/>
                <a:latin typeface="-apple-system"/>
              </a:rPr>
              <a:t> is the method by which you define what a one or zero is. </a:t>
            </a:r>
          </a:p>
          <a:p>
            <a:r>
              <a:rPr lang="sk-SK" b="1" i="0" u="none" strike="noStrike" dirty="0">
                <a:solidFill>
                  <a:srgbClr val="525960"/>
                </a:solidFill>
                <a:effectLst/>
                <a:latin typeface="-apple-system"/>
              </a:rPr>
              <a:t>Encoding</a:t>
            </a:r>
            <a:r>
              <a:rPr lang="sk-SK" b="0" i="0" u="none" strike="noStrike" dirty="0">
                <a:solidFill>
                  <a:srgbClr val="525960"/>
                </a:solidFill>
                <a:effectLst/>
                <a:latin typeface="-apple-system"/>
              </a:rPr>
              <a:t> is how you use the 1s and 0s to represent information.</a:t>
            </a:r>
            <a:endParaRPr lang="sk-SK" dirty="0"/>
          </a:p>
        </p:txBody>
      </p:sp>
    </p:spTree>
    <p:extLst>
      <p:ext uri="{BB962C8B-B14F-4D97-AF65-F5344CB8AC3E}">
        <p14:creationId xmlns:p14="http://schemas.microsoft.com/office/powerpoint/2010/main" val="283684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Encoding</a:t>
            </a:r>
          </a:p>
        </p:txBody>
      </p:sp>
      <p:sp>
        <p:nvSpPr>
          <p:cNvPr id="8" name="TextBox 7">
            <a:extLst>
              <a:ext uri="{FF2B5EF4-FFF2-40B4-BE49-F238E27FC236}">
                <a16:creationId xmlns:a16="http://schemas.microsoft.com/office/drawing/2014/main" id="{867B373F-3A37-F348-AE55-90901B27B883}"/>
              </a:ext>
            </a:extLst>
          </p:cNvPr>
          <p:cNvSpPr txBox="1"/>
          <p:nvPr/>
        </p:nvSpPr>
        <p:spPr>
          <a:xfrm>
            <a:off x="386862" y="1066800"/>
            <a:ext cx="3656013"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latin typeface="+mn-lt"/>
              </a:rPr>
              <a:t>Encoding converts the stream of bits into a format recognizable by the next device in the network path.</a:t>
            </a:r>
          </a:p>
          <a:p>
            <a:pPr marL="285750" indent="-285750">
              <a:buFont typeface="Arial" panose="020B0604020202020204" pitchFamily="34" charset="0"/>
              <a:buChar char="•"/>
            </a:pPr>
            <a:r>
              <a:rPr lang="en-US" sz="1600" dirty="0">
                <a:solidFill>
                  <a:srgbClr val="000000"/>
                </a:solidFill>
                <a:latin typeface="+mn-lt"/>
              </a:rPr>
              <a:t>This ‘coding’ provides predictable patterns that can be recognized by the next device.</a:t>
            </a:r>
          </a:p>
          <a:p>
            <a:pPr marL="285750" indent="-285750">
              <a:buFont typeface="Arial" panose="020B0604020202020204" pitchFamily="34" charset="0"/>
              <a:buChar char="•"/>
            </a:pPr>
            <a:r>
              <a:rPr lang="en-US" sz="1600" dirty="0">
                <a:solidFill>
                  <a:srgbClr val="000000"/>
                </a:solidFill>
                <a:latin typeface="+mn-lt"/>
              </a:rPr>
              <a:t>Examples of encoding methods include Manchester (shown in the figure), 4B/5B, and 8B/10B.</a:t>
            </a:r>
          </a:p>
        </p:txBody>
      </p:sp>
      <p:pic>
        <p:nvPicPr>
          <p:cNvPr id="7" name="Content Placeholder 6">
            <a:extLst>
              <a:ext uri="{FF2B5EF4-FFF2-40B4-BE49-F238E27FC236}">
                <a16:creationId xmlns:a16="http://schemas.microsoft.com/office/drawing/2014/main" id="{15258416-999A-294E-8E65-12B100E49082}"/>
              </a:ext>
            </a:extLst>
          </p:cNvPr>
          <p:cNvPicPr>
            <a:picLocks noGrp="1" noChangeAspect="1"/>
          </p:cNvPicPr>
          <p:nvPr>
            <p:ph idx="1"/>
          </p:nvPr>
        </p:nvPicPr>
        <p:blipFill>
          <a:blip r:embed="rId3"/>
          <a:stretch>
            <a:fillRect/>
          </a:stretch>
        </p:blipFill>
        <p:spPr>
          <a:xfrm>
            <a:off x="4042875" y="970634"/>
            <a:ext cx="4660900" cy="3441700"/>
          </a:xfrm>
        </p:spPr>
      </p:pic>
      <p:sp>
        <p:nvSpPr>
          <p:cNvPr id="6" name="BlokTextu 5">
            <a:extLst>
              <a:ext uri="{FF2B5EF4-FFF2-40B4-BE49-F238E27FC236}">
                <a16:creationId xmlns:a16="http://schemas.microsoft.com/office/drawing/2014/main" id="{6ECBA240-23D2-2548-B9F8-020ED29D5226}"/>
              </a:ext>
            </a:extLst>
          </p:cNvPr>
          <p:cNvSpPr txBox="1"/>
          <p:nvPr/>
        </p:nvSpPr>
        <p:spPr>
          <a:xfrm>
            <a:off x="154011" y="3712990"/>
            <a:ext cx="4620336" cy="923330"/>
          </a:xfrm>
          <a:prstGeom prst="rect">
            <a:avLst/>
          </a:prstGeom>
          <a:noFill/>
        </p:spPr>
        <p:txBody>
          <a:bodyPr wrap="square">
            <a:spAutoFit/>
          </a:bodyPr>
          <a:lstStyle/>
          <a:p>
            <a:r>
              <a:rPr lang="sk-SK" b="0" i="0" u="none" strike="noStrike" dirty="0">
                <a:solidFill>
                  <a:srgbClr val="202124"/>
                </a:solidFill>
                <a:effectLst/>
                <a:latin typeface="arial" panose="020B0604020202020204" pitchFamily="34" charset="0"/>
              </a:rPr>
              <a:t>The foremost significance of encoding a signal/message is </a:t>
            </a:r>
            <a:r>
              <a:rPr lang="sk-SK" b="1" i="0" u="none" strike="noStrike" dirty="0">
                <a:solidFill>
                  <a:srgbClr val="202124"/>
                </a:solidFill>
                <a:effectLst/>
                <a:latin typeface="arial" panose="020B0604020202020204" pitchFamily="34" charset="0"/>
              </a:rPr>
              <a:t>to reduce the transmission cost involved</a:t>
            </a:r>
            <a:r>
              <a:rPr lang="sk-SK" b="0" i="0" u="none" strike="noStrike" dirty="0">
                <a:solidFill>
                  <a:srgbClr val="202124"/>
                </a:solidFill>
                <a:effectLst/>
                <a:latin typeface="arial" panose="020B0604020202020204" pitchFamily="34" charset="0"/>
              </a:rPr>
              <a:t>. </a:t>
            </a:r>
            <a:endParaRPr lang="sk-SK" dirty="0"/>
          </a:p>
        </p:txBody>
      </p:sp>
    </p:spTree>
    <p:extLst>
      <p:ext uri="{BB962C8B-B14F-4D97-AF65-F5344CB8AC3E}">
        <p14:creationId xmlns:p14="http://schemas.microsoft.com/office/powerpoint/2010/main" val="301762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4572000" cy="731837"/>
          </a:xfrm>
        </p:spPr>
        <p:txBody>
          <a:bodyPr/>
          <a:lstStyle/>
          <a:p>
            <a:r>
              <a:rPr lang="en-US" sz="1600" dirty="0"/>
              <a:t>Physical Layer Characteristics</a:t>
            </a:r>
            <a:br>
              <a:rPr lang="en-US" dirty="0"/>
            </a:br>
            <a:r>
              <a:rPr lang="en-US" sz="2400" dirty="0"/>
              <a:t>Signaling</a:t>
            </a:r>
          </a:p>
        </p:txBody>
      </p:sp>
      <p:sp>
        <p:nvSpPr>
          <p:cNvPr id="8" name="TextBox 7">
            <a:extLst>
              <a:ext uri="{FF2B5EF4-FFF2-40B4-BE49-F238E27FC236}">
                <a16:creationId xmlns:a16="http://schemas.microsoft.com/office/drawing/2014/main" id="{867B373F-3A37-F348-AE55-90901B27B883}"/>
              </a:ext>
            </a:extLst>
          </p:cNvPr>
          <p:cNvSpPr txBox="1"/>
          <p:nvPr/>
        </p:nvSpPr>
        <p:spPr>
          <a:xfrm>
            <a:off x="386862" y="1066800"/>
            <a:ext cx="4056184"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latin typeface="+mn-lt"/>
              </a:rPr>
              <a:t>The signaling method is how the bit values, “1” and “0” are represented on the physical medium.</a:t>
            </a:r>
          </a:p>
          <a:p>
            <a:pPr marL="285750" indent="-285750">
              <a:buFont typeface="Arial" panose="020B0604020202020204" pitchFamily="34" charset="0"/>
              <a:buChar char="•"/>
            </a:pPr>
            <a:r>
              <a:rPr lang="en-US" sz="1600" dirty="0">
                <a:solidFill>
                  <a:srgbClr val="000000"/>
                </a:solidFill>
                <a:latin typeface="+mn-lt"/>
              </a:rPr>
              <a:t>The method of signaling will vary based on the type of medium being used.</a:t>
            </a:r>
          </a:p>
        </p:txBody>
      </p:sp>
      <p:pic>
        <p:nvPicPr>
          <p:cNvPr id="6" name="Content Placeholder 5">
            <a:extLst>
              <a:ext uri="{FF2B5EF4-FFF2-40B4-BE49-F238E27FC236}">
                <a16:creationId xmlns:a16="http://schemas.microsoft.com/office/drawing/2014/main" id="{A269CFD5-4CF5-6F41-84C4-121383F6B569}"/>
              </a:ext>
            </a:extLst>
          </p:cNvPr>
          <p:cNvPicPr>
            <a:picLocks noGrp="1" noChangeAspect="1"/>
          </p:cNvPicPr>
          <p:nvPr>
            <p:ph idx="1"/>
          </p:nvPr>
        </p:nvPicPr>
        <p:blipFill>
          <a:blip r:embed="rId3"/>
          <a:stretch>
            <a:fillRect/>
          </a:stretch>
        </p:blipFill>
        <p:spPr>
          <a:xfrm>
            <a:off x="678748" y="2847476"/>
            <a:ext cx="3072240" cy="1083409"/>
          </a:xfrm>
        </p:spPr>
      </p:pic>
      <p:sp>
        <p:nvSpPr>
          <p:cNvPr id="13" name="TextBox 12">
            <a:extLst>
              <a:ext uri="{FF2B5EF4-FFF2-40B4-BE49-F238E27FC236}">
                <a16:creationId xmlns:a16="http://schemas.microsoft.com/office/drawing/2014/main" id="{B661482A-007E-BE46-BEAF-3DA2CB5B442B}"/>
              </a:ext>
            </a:extLst>
          </p:cNvPr>
          <p:cNvSpPr txBox="1"/>
          <p:nvPr/>
        </p:nvSpPr>
        <p:spPr>
          <a:xfrm>
            <a:off x="856964" y="3930885"/>
            <a:ext cx="2715808" cy="276999"/>
          </a:xfrm>
          <a:prstGeom prst="rect">
            <a:avLst/>
          </a:prstGeom>
          <a:noFill/>
        </p:spPr>
        <p:txBody>
          <a:bodyPr wrap="none" rtlCol="0">
            <a:spAutoFit/>
          </a:bodyPr>
          <a:lstStyle/>
          <a:p>
            <a:r>
              <a:rPr lang="en-US" sz="1200" dirty="0"/>
              <a:t>Electrical Signals Over Copper Cable</a:t>
            </a:r>
          </a:p>
        </p:txBody>
      </p:sp>
      <p:pic>
        <p:nvPicPr>
          <p:cNvPr id="10" name="Picture 9">
            <a:extLst>
              <a:ext uri="{FF2B5EF4-FFF2-40B4-BE49-F238E27FC236}">
                <a16:creationId xmlns:a16="http://schemas.microsoft.com/office/drawing/2014/main" id="{7417B433-B0D6-D348-A6BA-E2DE3E28C539}"/>
              </a:ext>
            </a:extLst>
          </p:cNvPr>
          <p:cNvPicPr>
            <a:picLocks noChangeAspect="1"/>
          </p:cNvPicPr>
          <p:nvPr/>
        </p:nvPicPr>
        <p:blipFill>
          <a:blip r:embed="rId4"/>
          <a:stretch>
            <a:fillRect/>
          </a:stretch>
        </p:blipFill>
        <p:spPr>
          <a:xfrm>
            <a:off x="4891700" y="131163"/>
            <a:ext cx="3575378" cy="975103"/>
          </a:xfrm>
          <a:prstGeom prst="rect">
            <a:avLst/>
          </a:prstGeom>
        </p:spPr>
      </p:pic>
      <p:sp>
        <p:nvSpPr>
          <p:cNvPr id="14" name="TextBox 13">
            <a:extLst>
              <a:ext uri="{FF2B5EF4-FFF2-40B4-BE49-F238E27FC236}">
                <a16:creationId xmlns:a16="http://schemas.microsoft.com/office/drawing/2014/main" id="{77BAD6EB-A82B-CC4A-B7B5-C06FE8DEA4F2}"/>
              </a:ext>
            </a:extLst>
          </p:cNvPr>
          <p:cNvSpPr txBox="1"/>
          <p:nvPr/>
        </p:nvSpPr>
        <p:spPr>
          <a:xfrm>
            <a:off x="5358354" y="1186674"/>
            <a:ext cx="2642070" cy="276999"/>
          </a:xfrm>
          <a:prstGeom prst="rect">
            <a:avLst/>
          </a:prstGeom>
          <a:noFill/>
        </p:spPr>
        <p:txBody>
          <a:bodyPr wrap="none" rtlCol="0">
            <a:spAutoFit/>
          </a:bodyPr>
          <a:lstStyle/>
          <a:p>
            <a:r>
              <a:rPr lang="en-US" sz="1200" dirty="0"/>
              <a:t>Light Pulses Over Fiber-Optic Cable</a:t>
            </a:r>
          </a:p>
        </p:txBody>
      </p:sp>
      <p:pic>
        <p:nvPicPr>
          <p:cNvPr id="12" name="Picture 11">
            <a:extLst>
              <a:ext uri="{FF2B5EF4-FFF2-40B4-BE49-F238E27FC236}">
                <a16:creationId xmlns:a16="http://schemas.microsoft.com/office/drawing/2014/main" id="{D4B1E1AC-C55C-7B4C-80AC-FDBBEFFFCFA3}"/>
              </a:ext>
            </a:extLst>
          </p:cNvPr>
          <p:cNvPicPr>
            <a:picLocks noChangeAspect="1"/>
          </p:cNvPicPr>
          <p:nvPr/>
        </p:nvPicPr>
        <p:blipFill>
          <a:blip r:embed="rId5"/>
          <a:stretch>
            <a:fillRect/>
          </a:stretch>
        </p:blipFill>
        <p:spPr>
          <a:xfrm>
            <a:off x="5007344" y="1743204"/>
            <a:ext cx="3612070" cy="2719199"/>
          </a:xfrm>
          <a:prstGeom prst="rect">
            <a:avLst/>
          </a:prstGeom>
        </p:spPr>
      </p:pic>
      <p:sp>
        <p:nvSpPr>
          <p:cNvPr id="15" name="TextBox 14">
            <a:extLst>
              <a:ext uri="{FF2B5EF4-FFF2-40B4-BE49-F238E27FC236}">
                <a16:creationId xmlns:a16="http://schemas.microsoft.com/office/drawing/2014/main" id="{649305C5-A24C-804E-9F7C-9668430FDC07}"/>
              </a:ext>
            </a:extLst>
          </p:cNvPr>
          <p:cNvSpPr txBox="1"/>
          <p:nvPr/>
        </p:nvSpPr>
        <p:spPr>
          <a:xfrm>
            <a:off x="5578105" y="4380398"/>
            <a:ext cx="2470548" cy="276999"/>
          </a:xfrm>
          <a:prstGeom prst="rect">
            <a:avLst/>
          </a:prstGeom>
          <a:noFill/>
        </p:spPr>
        <p:txBody>
          <a:bodyPr wrap="none" rtlCol="0">
            <a:spAutoFit/>
          </a:bodyPr>
          <a:lstStyle/>
          <a:p>
            <a:r>
              <a:rPr lang="en-US" sz="1200" dirty="0"/>
              <a:t>Microwave Signals Over Wireless</a:t>
            </a:r>
          </a:p>
        </p:txBody>
      </p:sp>
    </p:spTree>
    <p:extLst>
      <p:ext uri="{BB962C8B-B14F-4D97-AF65-F5344CB8AC3E}">
        <p14:creationId xmlns:p14="http://schemas.microsoft.com/office/powerpoint/2010/main" val="29949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Bandwidth</a:t>
            </a:r>
          </a:p>
        </p:txBody>
      </p:sp>
      <p:sp>
        <p:nvSpPr>
          <p:cNvPr id="5" name="TextBox 4">
            <a:extLst>
              <a:ext uri="{FF2B5EF4-FFF2-40B4-BE49-F238E27FC236}">
                <a16:creationId xmlns:a16="http://schemas.microsoft.com/office/drawing/2014/main" id="{4857A863-7491-0041-AF26-F779D70A7E36}"/>
              </a:ext>
            </a:extLst>
          </p:cNvPr>
          <p:cNvSpPr txBox="1"/>
          <p:nvPr/>
        </p:nvSpPr>
        <p:spPr>
          <a:xfrm>
            <a:off x="474662" y="890954"/>
            <a:ext cx="8094907"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Bandwidth is the capacity at which a medium can carry data.</a:t>
            </a:r>
          </a:p>
          <a:p>
            <a:pPr marL="285750" indent="-285750">
              <a:buFont typeface="Arial" panose="020B0604020202020204" pitchFamily="34" charset="0"/>
              <a:buChar char="•"/>
            </a:pPr>
            <a:r>
              <a:rPr lang="en-US" sz="1600" dirty="0">
                <a:solidFill>
                  <a:srgbClr val="000000"/>
                </a:solidFill>
              </a:rPr>
              <a:t>Digital bandwidth measures the amount of data that can flow from one place to another in a given amount of time; how many bits can be transmitted in a second.</a:t>
            </a:r>
          </a:p>
          <a:p>
            <a:pPr marL="285750" indent="-285750">
              <a:buFont typeface="Arial" panose="020B0604020202020204" pitchFamily="34" charset="0"/>
              <a:buChar char="•"/>
            </a:pPr>
            <a:r>
              <a:rPr lang="en-US" sz="1600" dirty="0">
                <a:solidFill>
                  <a:srgbClr val="000000"/>
                </a:solidFill>
              </a:rPr>
              <a:t>Physical media properties, current technologies, and the laws of physics play a role in determining available bandwidth.</a:t>
            </a:r>
          </a:p>
        </p:txBody>
      </p:sp>
      <p:graphicFrame>
        <p:nvGraphicFramePr>
          <p:cNvPr id="7" name="Content Placeholder 6">
            <a:extLst>
              <a:ext uri="{FF2B5EF4-FFF2-40B4-BE49-F238E27FC236}">
                <a16:creationId xmlns:a16="http://schemas.microsoft.com/office/drawing/2014/main" id="{73BB6E86-62EB-2348-9F73-08093BACDAF3}"/>
              </a:ext>
            </a:extLst>
          </p:cNvPr>
          <p:cNvGraphicFramePr>
            <a:graphicFrameLocks noGrp="1"/>
          </p:cNvGraphicFramePr>
          <p:nvPr>
            <p:ph idx="1"/>
          </p:nvPr>
        </p:nvGraphicFramePr>
        <p:xfrm>
          <a:off x="474662" y="2373510"/>
          <a:ext cx="8280399" cy="2225040"/>
        </p:xfrm>
        <a:graphic>
          <a:graphicData uri="http://schemas.openxmlformats.org/drawingml/2006/table">
            <a:tbl>
              <a:tblPr firstRow="1" bandRow="1">
                <a:tableStyleId>{5C22544A-7EE6-4342-B048-85BDC9FD1C3A}</a:tableStyleId>
              </a:tblPr>
              <a:tblGrid>
                <a:gridCol w="2116138">
                  <a:extLst>
                    <a:ext uri="{9D8B030D-6E8A-4147-A177-3AD203B41FA5}">
                      <a16:colId xmlns:a16="http://schemas.microsoft.com/office/drawing/2014/main" val="3729139006"/>
                    </a:ext>
                  </a:extLst>
                </a:gridCol>
                <a:gridCol w="1312985">
                  <a:extLst>
                    <a:ext uri="{9D8B030D-6E8A-4147-A177-3AD203B41FA5}">
                      <a16:colId xmlns:a16="http://schemas.microsoft.com/office/drawing/2014/main" val="2623022619"/>
                    </a:ext>
                  </a:extLst>
                </a:gridCol>
                <a:gridCol w="4851276">
                  <a:extLst>
                    <a:ext uri="{9D8B030D-6E8A-4147-A177-3AD203B41FA5}">
                      <a16:colId xmlns:a16="http://schemas.microsoft.com/office/drawing/2014/main" val="1988913492"/>
                    </a:ext>
                  </a:extLst>
                </a:gridCol>
              </a:tblGrid>
              <a:tr h="370840">
                <a:tc>
                  <a:txBody>
                    <a:bodyPr/>
                    <a:lstStyle/>
                    <a:p>
                      <a:r>
                        <a:rPr lang="en-US" dirty="0"/>
                        <a:t>Unit of Bandwidth</a:t>
                      </a:r>
                    </a:p>
                  </a:txBody>
                  <a:tcPr/>
                </a:tc>
                <a:tc>
                  <a:txBody>
                    <a:bodyPr/>
                    <a:lstStyle/>
                    <a:p>
                      <a:r>
                        <a:rPr lang="en-US" dirty="0"/>
                        <a:t>Abbreviation</a:t>
                      </a:r>
                    </a:p>
                  </a:txBody>
                  <a:tcPr/>
                </a:tc>
                <a:tc>
                  <a:txBody>
                    <a:bodyPr/>
                    <a:lstStyle/>
                    <a:p>
                      <a:r>
                        <a:rPr lang="en-US" dirty="0"/>
                        <a:t>Equivalence</a:t>
                      </a:r>
                    </a:p>
                  </a:txBody>
                  <a:tcPr/>
                </a:tc>
                <a:extLst>
                  <a:ext uri="{0D108BD9-81ED-4DB2-BD59-A6C34878D82A}">
                    <a16:rowId xmlns:a16="http://schemas.microsoft.com/office/drawing/2014/main" val="2583676789"/>
                  </a:ext>
                </a:extLst>
              </a:tr>
              <a:tr h="370840">
                <a:tc>
                  <a:txBody>
                    <a:bodyPr/>
                    <a:lstStyle/>
                    <a:p>
                      <a:r>
                        <a:rPr lang="en-US" dirty="0">
                          <a:solidFill>
                            <a:srgbClr val="000000"/>
                          </a:solidFill>
                        </a:rPr>
                        <a:t>Bits per second</a:t>
                      </a:r>
                    </a:p>
                  </a:txBody>
                  <a:tcPr/>
                </a:tc>
                <a:tc>
                  <a:txBody>
                    <a:bodyPr/>
                    <a:lstStyle/>
                    <a:p>
                      <a:r>
                        <a:rPr lang="en-US" dirty="0">
                          <a:solidFill>
                            <a:srgbClr val="000000"/>
                          </a:solidFill>
                        </a:rPr>
                        <a:t>bps</a:t>
                      </a:r>
                    </a:p>
                  </a:txBody>
                  <a:tcPr/>
                </a:tc>
                <a:tc>
                  <a:txBody>
                    <a:bodyPr/>
                    <a:lstStyle/>
                    <a:p>
                      <a:r>
                        <a:rPr lang="en-US" dirty="0">
                          <a:solidFill>
                            <a:srgbClr val="000000"/>
                          </a:solidFill>
                        </a:rPr>
                        <a:t>1 bps = fundamental unit of bandwidth</a:t>
                      </a:r>
                    </a:p>
                  </a:txBody>
                  <a:tcPr/>
                </a:tc>
                <a:extLst>
                  <a:ext uri="{0D108BD9-81ED-4DB2-BD59-A6C34878D82A}">
                    <a16:rowId xmlns:a16="http://schemas.microsoft.com/office/drawing/2014/main" val="3849654457"/>
                  </a:ext>
                </a:extLst>
              </a:tr>
              <a:tr h="370840">
                <a:tc>
                  <a:txBody>
                    <a:bodyPr/>
                    <a:lstStyle/>
                    <a:p>
                      <a:r>
                        <a:rPr lang="en-US" dirty="0">
                          <a:solidFill>
                            <a:srgbClr val="000000"/>
                          </a:solidFill>
                        </a:rPr>
                        <a:t>Kilobits per second</a:t>
                      </a:r>
                    </a:p>
                  </a:txBody>
                  <a:tcPr/>
                </a:tc>
                <a:tc>
                  <a:txBody>
                    <a:bodyPr/>
                    <a:lstStyle/>
                    <a:p>
                      <a:r>
                        <a:rPr lang="en-US" dirty="0">
                          <a:solidFill>
                            <a:srgbClr val="000000"/>
                          </a:solidFill>
                        </a:rPr>
                        <a:t>Kbps</a:t>
                      </a:r>
                    </a:p>
                  </a:txBody>
                  <a:tcPr/>
                </a:tc>
                <a:tc>
                  <a:txBody>
                    <a:bodyPr/>
                    <a:lstStyle/>
                    <a:p>
                      <a:r>
                        <a:rPr lang="en-US" dirty="0">
                          <a:solidFill>
                            <a:srgbClr val="000000"/>
                          </a:solidFill>
                        </a:rPr>
                        <a:t>1 Kbps = 1,000 bps = 10</a:t>
                      </a:r>
                      <a:r>
                        <a:rPr lang="en-US" baseline="30000" dirty="0">
                          <a:solidFill>
                            <a:srgbClr val="000000"/>
                          </a:solidFill>
                        </a:rPr>
                        <a:t>3</a:t>
                      </a:r>
                      <a:r>
                        <a:rPr lang="en-US" dirty="0">
                          <a:solidFill>
                            <a:srgbClr val="000000"/>
                          </a:solidFill>
                        </a:rPr>
                        <a:t> bps</a:t>
                      </a:r>
                    </a:p>
                  </a:txBody>
                  <a:tcPr/>
                </a:tc>
                <a:extLst>
                  <a:ext uri="{0D108BD9-81ED-4DB2-BD59-A6C34878D82A}">
                    <a16:rowId xmlns:a16="http://schemas.microsoft.com/office/drawing/2014/main" val="235735172"/>
                  </a:ext>
                </a:extLst>
              </a:tr>
              <a:tr h="370840">
                <a:tc>
                  <a:txBody>
                    <a:bodyPr/>
                    <a:lstStyle/>
                    <a:p>
                      <a:r>
                        <a:rPr lang="en-US" dirty="0">
                          <a:solidFill>
                            <a:srgbClr val="000000"/>
                          </a:solidFill>
                        </a:rPr>
                        <a:t>Megabits per second</a:t>
                      </a:r>
                    </a:p>
                  </a:txBody>
                  <a:tcPr/>
                </a:tc>
                <a:tc>
                  <a:txBody>
                    <a:bodyPr/>
                    <a:lstStyle/>
                    <a:p>
                      <a:r>
                        <a:rPr lang="en-US" dirty="0">
                          <a:solidFill>
                            <a:srgbClr val="000000"/>
                          </a:solidFill>
                        </a:rPr>
                        <a:t>Mbps</a:t>
                      </a:r>
                    </a:p>
                  </a:txBody>
                  <a:tcPr/>
                </a:tc>
                <a:tc>
                  <a:txBody>
                    <a:bodyPr/>
                    <a:lstStyle/>
                    <a:p>
                      <a:r>
                        <a:rPr lang="en-US" dirty="0">
                          <a:solidFill>
                            <a:srgbClr val="000000"/>
                          </a:solidFill>
                        </a:rPr>
                        <a:t>1 Mbps = 1,000,000 bps = 10</a:t>
                      </a:r>
                      <a:r>
                        <a:rPr lang="en-US" baseline="30000" dirty="0">
                          <a:solidFill>
                            <a:srgbClr val="000000"/>
                          </a:solidFill>
                        </a:rPr>
                        <a:t>6</a:t>
                      </a:r>
                      <a:r>
                        <a:rPr lang="en-US" dirty="0">
                          <a:solidFill>
                            <a:srgbClr val="000000"/>
                          </a:solidFill>
                        </a:rPr>
                        <a:t> bps</a:t>
                      </a:r>
                    </a:p>
                  </a:txBody>
                  <a:tcPr/>
                </a:tc>
                <a:extLst>
                  <a:ext uri="{0D108BD9-81ED-4DB2-BD59-A6C34878D82A}">
                    <a16:rowId xmlns:a16="http://schemas.microsoft.com/office/drawing/2014/main" val="354468046"/>
                  </a:ext>
                </a:extLst>
              </a:tr>
              <a:tr h="370840">
                <a:tc>
                  <a:txBody>
                    <a:bodyPr/>
                    <a:lstStyle/>
                    <a:p>
                      <a:r>
                        <a:rPr lang="en-US" dirty="0">
                          <a:solidFill>
                            <a:srgbClr val="000000"/>
                          </a:solidFill>
                        </a:rPr>
                        <a:t>Gigabits per second</a:t>
                      </a:r>
                    </a:p>
                  </a:txBody>
                  <a:tcPr/>
                </a:tc>
                <a:tc>
                  <a:txBody>
                    <a:bodyPr/>
                    <a:lstStyle/>
                    <a:p>
                      <a:r>
                        <a:rPr lang="en-US" dirty="0">
                          <a:solidFill>
                            <a:srgbClr val="000000"/>
                          </a:solidFill>
                        </a:rPr>
                        <a:t>Gbps</a:t>
                      </a:r>
                    </a:p>
                  </a:txBody>
                  <a:tcPr/>
                </a:tc>
                <a:tc>
                  <a:txBody>
                    <a:bodyPr/>
                    <a:lstStyle/>
                    <a:p>
                      <a:r>
                        <a:rPr lang="en-US" dirty="0">
                          <a:solidFill>
                            <a:srgbClr val="000000"/>
                          </a:solidFill>
                        </a:rPr>
                        <a:t>1 Gbps – 1,000,000,000 bps = 10</a:t>
                      </a:r>
                      <a:r>
                        <a:rPr lang="en-US" baseline="30000" dirty="0">
                          <a:solidFill>
                            <a:srgbClr val="000000"/>
                          </a:solidFill>
                        </a:rPr>
                        <a:t>9</a:t>
                      </a:r>
                      <a:r>
                        <a:rPr lang="en-US" dirty="0">
                          <a:solidFill>
                            <a:srgbClr val="000000"/>
                          </a:solidFill>
                        </a:rPr>
                        <a:t> bps</a:t>
                      </a:r>
                    </a:p>
                  </a:txBody>
                  <a:tcPr/>
                </a:tc>
                <a:extLst>
                  <a:ext uri="{0D108BD9-81ED-4DB2-BD59-A6C34878D82A}">
                    <a16:rowId xmlns:a16="http://schemas.microsoft.com/office/drawing/2014/main" val="1458107787"/>
                  </a:ext>
                </a:extLst>
              </a:tr>
              <a:tr h="370840">
                <a:tc>
                  <a:txBody>
                    <a:bodyPr/>
                    <a:lstStyle/>
                    <a:p>
                      <a:r>
                        <a:rPr lang="en-US" dirty="0">
                          <a:solidFill>
                            <a:srgbClr val="000000"/>
                          </a:solidFill>
                        </a:rPr>
                        <a:t>Terabits per second</a:t>
                      </a:r>
                    </a:p>
                  </a:txBody>
                  <a:tcPr/>
                </a:tc>
                <a:tc>
                  <a:txBody>
                    <a:bodyPr/>
                    <a:lstStyle/>
                    <a:p>
                      <a:r>
                        <a:rPr lang="en-US" dirty="0">
                          <a:solidFill>
                            <a:srgbClr val="000000"/>
                          </a:solidFill>
                        </a:rPr>
                        <a:t>Tbps</a:t>
                      </a:r>
                    </a:p>
                  </a:txBody>
                  <a:tcPr/>
                </a:tc>
                <a:tc>
                  <a:txBody>
                    <a:bodyPr/>
                    <a:lstStyle/>
                    <a:p>
                      <a:r>
                        <a:rPr lang="en-US" dirty="0">
                          <a:solidFill>
                            <a:srgbClr val="000000"/>
                          </a:solidFill>
                        </a:rPr>
                        <a:t>1 Tbps = 1,000,000,000,000 bps = 10</a:t>
                      </a:r>
                      <a:r>
                        <a:rPr lang="en-US" baseline="30000" dirty="0">
                          <a:solidFill>
                            <a:srgbClr val="000000"/>
                          </a:solidFill>
                        </a:rPr>
                        <a:t>12</a:t>
                      </a:r>
                      <a:r>
                        <a:rPr lang="en-US" dirty="0">
                          <a:solidFill>
                            <a:srgbClr val="000000"/>
                          </a:solidFill>
                        </a:rPr>
                        <a:t> bps</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1233705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4" name="Zástupný objekt pre obsah 3">
            <a:extLst>
              <a:ext uri="{FF2B5EF4-FFF2-40B4-BE49-F238E27FC236}">
                <a16:creationId xmlns:a16="http://schemas.microsoft.com/office/drawing/2014/main" id="{60C06D05-DCD5-3B4F-AF25-39B0DB254B93}"/>
              </a:ext>
            </a:extLst>
          </p:cNvPr>
          <p:cNvGraphicFramePr>
            <a:graphicFrameLocks noGrp="1"/>
          </p:cNvGraphicFramePr>
          <p:nvPr>
            <p:ph idx="1"/>
            <p:extLst>
              <p:ext uri="{D42A27DB-BD31-4B8C-83A1-F6EECF244321}">
                <p14:modId xmlns:p14="http://schemas.microsoft.com/office/powerpoint/2010/main" val="1452735037"/>
              </p:ext>
            </p:extLst>
          </p:nvPr>
        </p:nvGraphicFramePr>
        <p:xfrm>
          <a:off x="437766" y="1885306"/>
          <a:ext cx="3971508" cy="2194560"/>
        </p:xfrm>
        <a:graphic>
          <a:graphicData uri="http://schemas.openxmlformats.org/drawingml/2006/table">
            <a:tbl>
              <a:tblPr/>
              <a:tblGrid>
                <a:gridCol w="1323836">
                  <a:extLst>
                    <a:ext uri="{9D8B030D-6E8A-4147-A177-3AD203B41FA5}">
                      <a16:colId xmlns:a16="http://schemas.microsoft.com/office/drawing/2014/main" val="1002591475"/>
                    </a:ext>
                  </a:extLst>
                </a:gridCol>
                <a:gridCol w="1323836">
                  <a:extLst>
                    <a:ext uri="{9D8B030D-6E8A-4147-A177-3AD203B41FA5}">
                      <a16:colId xmlns:a16="http://schemas.microsoft.com/office/drawing/2014/main" val="2859889526"/>
                    </a:ext>
                  </a:extLst>
                </a:gridCol>
                <a:gridCol w="1323836">
                  <a:extLst>
                    <a:ext uri="{9D8B030D-6E8A-4147-A177-3AD203B41FA5}">
                      <a16:colId xmlns:a16="http://schemas.microsoft.com/office/drawing/2014/main" val="4112384818"/>
                    </a:ext>
                  </a:extLst>
                </a:gridCol>
              </a:tblGrid>
              <a:tr h="0">
                <a:tc>
                  <a:txBody>
                    <a:bodyPr/>
                    <a:lstStyle/>
                    <a:p>
                      <a:pPr algn="r"/>
                      <a:r>
                        <a:rPr lang="sk-SK"/>
                        <a:t>1 024 bit/s</a:t>
                      </a:r>
                    </a:p>
                  </a:txBody>
                  <a:tcPr anchor="ctr">
                    <a:lnL>
                      <a:noFill/>
                    </a:lnL>
                    <a:lnR>
                      <a:noFill/>
                    </a:lnR>
                    <a:lnT>
                      <a:noFill/>
                    </a:lnT>
                    <a:lnB>
                      <a:noFill/>
                    </a:lnB>
                    <a:solidFill>
                      <a:srgbClr val="FFFFFF"/>
                    </a:solidFill>
                  </a:tcPr>
                </a:tc>
                <a:tc>
                  <a:txBody>
                    <a:bodyPr/>
                    <a:lstStyle/>
                    <a:p>
                      <a:r>
                        <a:rPr lang="sk-SK" dirty="0"/>
                        <a:t>=</a:t>
                      </a:r>
                    </a:p>
                  </a:txBody>
                  <a:tcPr anchor="ctr">
                    <a:lnL>
                      <a:noFill/>
                    </a:lnL>
                    <a:lnR>
                      <a:noFill/>
                    </a:lnR>
                    <a:lnT>
                      <a:noFill/>
                    </a:lnT>
                    <a:lnB>
                      <a:noFill/>
                    </a:lnB>
                    <a:solidFill>
                      <a:srgbClr val="FFFFFF"/>
                    </a:solidFill>
                  </a:tcPr>
                </a:tc>
                <a:tc>
                  <a:txBody>
                    <a:bodyPr/>
                    <a:lstStyle/>
                    <a:p>
                      <a:r>
                        <a:rPr lang="sk-SK"/>
                        <a:t>1 kibit/s (jeden kibibit za sekundu)</a:t>
                      </a:r>
                    </a:p>
                  </a:txBody>
                  <a:tcPr anchor="ctr">
                    <a:lnL>
                      <a:noFill/>
                    </a:lnL>
                    <a:lnR>
                      <a:noFill/>
                    </a:lnR>
                    <a:lnT>
                      <a:noFill/>
                    </a:lnT>
                    <a:lnB>
                      <a:noFill/>
                    </a:lnB>
                    <a:solidFill>
                      <a:srgbClr val="FFFFFF"/>
                    </a:solidFill>
                  </a:tcPr>
                </a:tc>
                <a:extLst>
                  <a:ext uri="{0D108BD9-81ED-4DB2-BD59-A6C34878D82A}">
                    <a16:rowId xmlns:a16="http://schemas.microsoft.com/office/drawing/2014/main" val="736516274"/>
                  </a:ext>
                </a:extLst>
              </a:tr>
              <a:tr h="0">
                <a:tc>
                  <a:txBody>
                    <a:bodyPr/>
                    <a:lstStyle/>
                    <a:p>
                      <a:pPr algn="r"/>
                      <a:r>
                        <a:rPr lang="sk-SK"/>
                        <a:t>1 048 576 bit/s</a:t>
                      </a:r>
                    </a:p>
                  </a:txBody>
                  <a:tcPr anchor="ctr">
                    <a:lnL>
                      <a:noFill/>
                    </a:lnL>
                    <a:lnR>
                      <a:noFill/>
                    </a:lnR>
                    <a:lnT>
                      <a:noFill/>
                    </a:lnT>
                    <a:lnB>
                      <a:noFill/>
                    </a:lnB>
                    <a:solidFill>
                      <a:srgbClr val="FFFFFF"/>
                    </a:solidFill>
                  </a:tcPr>
                </a:tc>
                <a:tc>
                  <a:txBody>
                    <a:bodyPr/>
                    <a:lstStyle/>
                    <a:p>
                      <a:r>
                        <a:rPr lang="sk-SK"/>
                        <a:t>=</a:t>
                      </a:r>
                    </a:p>
                  </a:txBody>
                  <a:tcPr anchor="ctr">
                    <a:lnL>
                      <a:noFill/>
                    </a:lnL>
                    <a:lnR>
                      <a:noFill/>
                    </a:lnR>
                    <a:lnT>
                      <a:noFill/>
                    </a:lnT>
                    <a:lnB>
                      <a:noFill/>
                    </a:lnB>
                    <a:solidFill>
                      <a:srgbClr val="FFFFFF"/>
                    </a:solidFill>
                  </a:tcPr>
                </a:tc>
                <a:tc>
                  <a:txBody>
                    <a:bodyPr/>
                    <a:lstStyle/>
                    <a:p>
                      <a:r>
                        <a:rPr lang="sk-SK" dirty="0"/>
                        <a:t>1 </a:t>
                      </a:r>
                      <a:r>
                        <a:rPr lang="sk-SK" dirty="0" err="1"/>
                        <a:t>Mibit</a:t>
                      </a:r>
                      <a:r>
                        <a:rPr lang="sk-SK" dirty="0"/>
                        <a:t>/s (jeden </a:t>
                      </a:r>
                      <a:r>
                        <a:rPr lang="sk-SK" dirty="0" err="1"/>
                        <a:t>mibibit</a:t>
                      </a:r>
                      <a:r>
                        <a:rPr lang="sk-SK" dirty="0"/>
                        <a:t> za sekundu)</a:t>
                      </a:r>
                    </a:p>
                  </a:txBody>
                  <a:tcPr anchor="ctr">
                    <a:lnL>
                      <a:noFill/>
                    </a:lnL>
                    <a:lnR>
                      <a:noFill/>
                    </a:lnR>
                    <a:lnT>
                      <a:noFill/>
                    </a:lnT>
                    <a:lnB>
                      <a:noFill/>
                    </a:lnB>
                    <a:solidFill>
                      <a:srgbClr val="FFFFFF"/>
                    </a:solidFill>
                  </a:tcPr>
                </a:tc>
                <a:extLst>
                  <a:ext uri="{0D108BD9-81ED-4DB2-BD59-A6C34878D82A}">
                    <a16:rowId xmlns:a16="http://schemas.microsoft.com/office/drawing/2014/main" val="1586759306"/>
                  </a:ext>
                </a:extLst>
              </a:tr>
              <a:tr h="0">
                <a:tc>
                  <a:txBody>
                    <a:bodyPr/>
                    <a:lstStyle/>
                    <a:p>
                      <a:pPr algn="r"/>
                      <a:r>
                        <a:rPr lang="sk-SK" dirty="0"/>
                        <a:t>1 073 741 824 bit/s</a:t>
                      </a:r>
                    </a:p>
                  </a:txBody>
                  <a:tcPr anchor="ctr">
                    <a:lnL>
                      <a:noFill/>
                    </a:lnL>
                    <a:lnR>
                      <a:noFill/>
                    </a:lnR>
                    <a:lnT>
                      <a:noFill/>
                    </a:lnT>
                    <a:lnB>
                      <a:noFill/>
                    </a:lnB>
                    <a:solidFill>
                      <a:srgbClr val="FFFFFF"/>
                    </a:solidFill>
                  </a:tcPr>
                </a:tc>
                <a:tc>
                  <a:txBody>
                    <a:bodyPr/>
                    <a:lstStyle/>
                    <a:p>
                      <a:r>
                        <a:rPr lang="sk-SK" dirty="0"/>
                        <a:t>=</a:t>
                      </a:r>
                    </a:p>
                  </a:txBody>
                  <a:tcPr anchor="ctr">
                    <a:lnL>
                      <a:noFill/>
                    </a:lnL>
                    <a:lnR>
                      <a:noFill/>
                    </a:lnR>
                    <a:lnT>
                      <a:noFill/>
                    </a:lnT>
                    <a:lnB>
                      <a:noFill/>
                    </a:lnB>
                    <a:solidFill>
                      <a:srgbClr val="FFFFFF"/>
                    </a:solidFill>
                  </a:tcPr>
                </a:tc>
                <a:tc>
                  <a:txBody>
                    <a:bodyPr/>
                    <a:lstStyle/>
                    <a:p>
                      <a:r>
                        <a:rPr lang="sk-SK" dirty="0"/>
                        <a:t>1 </a:t>
                      </a:r>
                      <a:r>
                        <a:rPr lang="sk-SK" dirty="0" err="1"/>
                        <a:t>Gibit</a:t>
                      </a:r>
                      <a:r>
                        <a:rPr lang="sk-SK" dirty="0"/>
                        <a:t>/s (jeden </a:t>
                      </a:r>
                      <a:r>
                        <a:rPr lang="sk-SK" dirty="0" err="1"/>
                        <a:t>gibibit</a:t>
                      </a:r>
                      <a:r>
                        <a:rPr lang="sk-SK" dirty="0"/>
                        <a:t> za sekundu)</a:t>
                      </a:r>
                    </a:p>
                  </a:txBody>
                  <a:tcPr anchor="ctr">
                    <a:lnL>
                      <a:noFill/>
                    </a:lnL>
                    <a:lnR>
                      <a:noFill/>
                    </a:lnR>
                    <a:lnT>
                      <a:noFill/>
                    </a:lnT>
                    <a:lnB>
                      <a:noFill/>
                    </a:lnB>
                    <a:solidFill>
                      <a:srgbClr val="FFFFFF"/>
                    </a:solidFill>
                  </a:tcPr>
                </a:tc>
                <a:extLst>
                  <a:ext uri="{0D108BD9-81ED-4DB2-BD59-A6C34878D82A}">
                    <a16:rowId xmlns:a16="http://schemas.microsoft.com/office/drawing/2014/main" val="1077134128"/>
                  </a:ext>
                </a:extLst>
              </a:tr>
            </a:tbl>
          </a:graphicData>
        </a:graphic>
      </p:graphicFrame>
      <p:sp>
        <p:nvSpPr>
          <p:cNvPr id="3" name="Nadpis 2">
            <a:extLst>
              <a:ext uri="{FF2B5EF4-FFF2-40B4-BE49-F238E27FC236}">
                <a16:creationId xmlns:a16="http://schemas.microsoft.com/office/drawing/2014/main" id="{3DC5FA88-E4B9-E540-9241-A5342CADED31}"/>
              </a:ext>
            </a:extLst>
          </p:cNvPr>
          <p:cNvSpPr>
            <a:spLocks noGrp="1"/>
          </p:cNvSpPr>
          <p:nvPr>
            <p:ph type="title"/>
          </p:nvPr>
        </p:nvSpPr>
        <p:spPr/>
        <p:txBody>
          <a:bodyPr/>
          <a:lstStyle/>
          <a:p>
            <a:pPr lvl="0" defTabSz="914400" eaLnBrk="0" hangingPunct="0">
              <a:lnSpc>
                <a:spcPct val="100000"/>
              </a:lnSpc>
            </a:pPr>
            <a:r>
              <a:rPr lang="sk-SK" dirty="0"/>
              <a:t>IEC 60027-2 (2000-11) </a:t>
            </a:r>
            <a:r>
              <a:rPr lang="sk-SK" dirty="0" err="1"/>
              <a:t>Ed</a:t>
            </a:r>
            <a:r>
              <a:rPr lang="sk-SK" dirty="0"/>
              <a:t>. 2.0</a:t>
            </a:r>
            <a:endParaRPr lang="en-US" dirty="0"/>
          </a:p>
        </p:txBody>
      </p:sp>
      <p:graphicFrame>
        <p:nvGraphicFramePr>
          <p:cNvPr id="2" name="Tabuľka 1">
            <a:extLst>
              <a:ext uri="{FF2B5EF4-FFF2-40B4-BE49-F238E27FC236}">
                <a16:creationId xmlns:a16="http://schemas.microsoft.com/office/drawing/2014/main" id="{15B8ADA7-3C6B-A647-B8A5-0CF1B8CCEEFE}"/>
              </a:ext>
            </a:extLst>
          </p:cNvPr>
          <p:cNvGraphicFramePr>
            <a:graphicFrameLocks noGrp="1"/>
          </p:cNvGraphicFramePr>
          <p:nvPr>
            <p:extLst>
              <p:ext uri="{D42A27DB-BD31-4B8C-83A1-F6EECF244321}">
                <p14:modId xmlns:p14="http://schemas.microsoft.com/office/powerpoint/2010/main" val="3121243198"/>
              </p:ext>
            </p:extLst>
          </p:nvPr>
        </p:nvGraphicFramePr>
        <p:xfrm>
          <a:off x="4990464" y="1885306"/>
          <a:ext cx="3715770" cy="2194560"/>
        </p:xfrm>
        <a:graphic>
          <a:graphicData uri="http://schemas.openxmlformats.org/drawingml/2006/table">
            <a:tbl>
              <a:tblPr/>
              <a:tblGrid>
                <a:gridCol w="1238590">
                  <a:extLst>
                    <a:ext uri="{9D8B030D-6E8A-4147-A177-3AD203B41FA5}">
                      <a16:colId xmlns:a16="http://schemas.microsoft.com/office/drawing/2014/main" val="4031848473"/>
                    </a:ext>
                  </a:extLst>
                </a:gridCol>
                <a:gridCol w="591876">
                  <a:extLst>
                    <a:ext uri="{9D8B030D-6E8A-4147-A177-3AD203B41FA5}">
                      <a16:colId xmlns:a16="http://schemas.microsoft.com/office/drawing/2014/main" val="1257169772"/>
                    </a:ext>
                  </a:extLst>
                </a:gridCol>
                <a:gridCol w="1885304">
                  <a:extLst>
                    <a:ext uri="{9D8B030D-6E8A-4147-A177-3AD203B41FA5}">
                      <a16:colId xmlns:a16="http://schemas.microsoft.com/office/drawing/2014/main" val="2025243856"/>
                    </a:ext>
                  </a:extLst>
                </a:gridCol>
              </a:tblGrid>
              <a:tr h="0">
                <a:tc>
                  <a:txBody>
                    <a:bodyPr/>
                    <a:lstStyle/>
                    <a:p>
                      <a:pPr algn="r"/>
                      <a:r>
                        <a:rPr lang="sk-SK" dirty="0"/>
                        <a:t>1 000 bit/s</a:t>
                      </a:r>
                    </a:p>
                  </a:txBody>
                  <a:tcPr anchor="ctr">
                    <a:lnL>
                      <a:noFill/>
                    </a:lnL>
                    <a:lnR>
                      <a:noFill/>
                    </a:lnR>
                    <a:lnT>
                      <a:noFill/>
                    </a:lnT>
                    <a:lnB>
                      <a:noFill/>
                    </a:lnB>
                    <a:solidFill>
                      <a:srgbClr val="FFFFFF"/>
                    </a:solidFill>
                  </a:tcPr>
                </a:tc>
                <a:tc>
                  <a:txBody>
                    <a:bodyPr/>
                    <a:lstStyle/>
                    <a:p>
                      <a:r>
                        <a:rPr lang="sk-SK"/>
                        <a:t>=</a:t>
                      </a:r>
                    </a:p>
                  </a:txBody>
                  <a:tcPr anchor="ctr">
                    <a:lnL>
                      <a:noFill/>
                    </a:lnL>
                    <a:lnR>
                      <a:noFill/>
                    </a:lnR>
                    <a:lnT>
                      <a:noFill/>
                    </a:lnT>
                    <a:lnB>
                      <a:noFill/>
                    </a:lnB>
                    <a:solidFill>
                      <a:srgbClr val="FFFFFF"/>
                    </a:solidFill>
                  </a:tcPr>
                </a:tc>
                <a:tc>
                  <a:txBody>
                    <a:bodyPr/>
                    <a:lstStyle/>
                    <a:p>
                      <a:r>
                        <a:rPr lang="sk-SK" dirty="0"/>
                        <a:t>1 </a:t>
                      </a:r>
                      <a:r>
                        <a:rPr lang="sk-SK" u="none" strike="noStrike" dirty="0">
                          <a:solidFill>
                            <a:srgbClr val="0B0080"/>
                          </a:solidFill>
                          <a:effectLst/>
                          <a:hlinkClick r:id="rId3" tooltip="Kbit/s"/>
                        </a:rPr>
                        <a:t>kbit/s</a:t>
                      </a:r>
                      <a:r>
                        <a:rPr lang="sk-SK" dirty="0"/>
                        <a:t> (jeden </a:t>
                      </a:r>
                      <a:r>
                        <a:rPr lang="sk-SK" dirty="0" err="1"/>
                        <a:t>kilobit</a:t>
                      </a:r>
                      <a:r>
                        <a:rPr lang="sk-SK" dirty="0"/>
                        <a:t> alebo tisíc bitov za sekundu)</a:t>
                      </a:r>
                    </a:p>
                  </a:txBody>
                  <a:tcPr anchor="ctr">
                    <a:lnL>
                      <a:noFill/>
                    </a:lnL>
                    <a:lnR>
                      <a:noFill/>
                    </a:lnR>
                    <a:lnT>
                      <a:noFill/>
                    </a:lnT>
                    <a:lnB>
                      <a:noFill/>
                    </a:lnB>
                    <a:solidFill>
                      <a:srgbClr val="FFFFFF"/>
                    </a:solidFill>
                  </a:tcPr>
                </a:tc>
                <a:extLst>
                  <a:ext uri="{0D108BD9-81ED-4DB2-BD59-A6C34878D82A}">
                    <a16:rowId xmlns:a16="http://schemas.microsoft.com/office/drawing/2014/main" val="449777246"/>
                  </a:ext>
                </a:extLst>
              </a:tr>
              <a:tr h="0">
                <a:tc>
                  <a:txBody>
                    <a:bodyPr/>
                    <a:lstStyle/>
                    <a:p>
                      <a:pPr algn="r"/>
                      <a:r>
                        <a:rPr lang="sk-SK"/>
                        <a:t>1 000 000 bit/s</a:t>
                      </a:r>
                    </a:p>
                  </a:txBody>
                  <a:tcPr anchor="ctr">
                    <a:lnL>
                      <a:noFill/>
                    </a:lnL>
                    <a:lnR>
                      <a:noFill/>
                    </a:lnR>
                    <a:lnT>
                      <a:noFill/>
                    </a:lnT>
                    <a:lnB>
                      <a:noFill/>
                    </a:lnB>
                    <a:solidFill>
                      <a:srgbClr val="FFFFFF"/>
                    </a:solidFill>
                  </a:tcPr>
                </a:tc>
                <a:tc>
                  <a:txBody>
                    <a:bodyPr/>
                    <a:lstStyle/>
                    <a:p>
                      <a:r>
                        <a:rPr lang="sk-SK"/>
                        <a:t>=</a:t>
                      </a:r>
                    </a:p>
                  </a:txBody>
                  <a:tcPr anchor="ctr">
                    <a:lnL>
                      <a:noFill/>
                    </a:lnL>
                    <a:lnR>
                      <a:noFill/>
                    </a:lnR>
                    <a:lnT>
                      <a:noFill/>
                    </a:lnT>
                    <a:lnB>
                      <a:noFill/>
                    </a:lnB>
                    <a:solidFill>
                      <a:srgbClr val="FFFFFF"/>
                    </a:solidFill>
                  </a:tcPr>
                </a:tc>
                <a:tc>
                  <a:txBody>
                    <a:bodyPr/>
                    <a:lstStyle/>
                    <a:p>
                      <a:r>
                        <a:rPr lang="sk-SK"/>
                        <a:t>1 </a:t>
                      </a:r>
                      <a:r>
                        <a:rPr lang="sk-SK" u="none" strike="noStrike">
                          <a:solidFill>
                            <a:srgbClr val="0B0080"/>
                          </a:solidFill>
                          <a:effectLst/>
                          <a:hlinkClick r:id="rId4" tooltip="Mbit/s"/>
                        </a:rPr>
                        <a:t>Mbit/s</a:t>
                      </a:r>
                      <a:r>
                        <a:rPr lang="sk-SK"/>
                        <a:t> (jeden megabit alebo milión bitov za sekundu)</a:t>
                      </a:r>
                    </a:p>
                  </a:txBody>
                  <a:tcPr anchor="ctr">
                    <a:lnL>
                      <a:noFill/>
                    </a:lnL>
                    <a:lnR>
                      <a:noFill/>
                    </a:lnR>
                    <a:lnT>
                      <a:noFill/>
                    </a:lnT>
                    <a:lnB>
                      <a:noFill/>
                    </a:lnB>
                    <a:solidFill>
                      <a:srgbClr val="FFFFFF"/>
                    </a:solidFill>
                  </a:tcPr>
                </a:tc>
                <a:extLst>
                  <a:ext uri="{0D108BD9-81ED-4DB2-BD59-A6C34878D82A}">
                    <a16:rowId xmlns:a16="http://schemas.microsoft.com/office/drawing/2014/main" val="875467848"/>
                  </a:ext>
                </a:extLst>
              </a:tr>
              <a:tr h="0">
                <a:tc>
                  <a:txBody>
                    <a:bodyPr/>
                    <a:lstStyle/>
                    <a:p>
                      <a:pPr algn="r"/>
                      <a:r>
                        <a:rPr lang="sk-SK"/>
                        <a:t>1 000 000 000 bit/s</a:t>
                      </a:r>
                    </a:p>
                  </a:txBody>
                  <a:tcPr anchor="ctr">
                    <a:lnL>
                      <a:noFill/>
                    </a:lnL>
                    <a:lnR>
                      <a:noFill/>
                    </a:lnR>
                    <a:lnT>
                      <a:noFill/>
                    </a:lnT>
                    <a:lnB>
                      <a:noFill/>
                    </a:lnB>
                    <a:solidFill>
                      <a:srgbClr val="FFFFFF"/>
                    </a:solidFill>
                  </a:tcPr>
                </a:tc>
                <a:tc>
                  <a:txBody>
                    <a:bodyPr/>
                    <a:lstStyle/>
                    <a:p>
                      <a:r>
                        <a:rPr lang="sk-SK"/>
                        <a:t>=</a:t>
                      </a:r>
                    </a:p>
                  </a:txBody>
                  <a:tcPr anchor="ctr">
                    <a:lnL>
                      <a:noFill/>
                    </a:lnL>
                    <a:lnR>
                      <a:noFill/>
                    </a:lnR>
                    <a:lnT>
                      <a:noFill/>
                    </a:lnT>
                    <a:lnB>
                      <a:noFill/>
                    </a:lnB>
                    <a:solidFill>
                      <a:srgbClr val="FFFFFF"/>
                    </a:solidFill>
                  </a:tcPr>
                </a:tc>
                <a:tc>
                  <a:txBody>
                    <a:bodyPr/>
                    <a:lstStyle/>
                    <a:p>
                      <a:r>
                        <a:rPr lang="sk-SK" dirty="0"/>
                        <a:t>1 </a:t>
                      </a:r>
                      <a:r>
                        <a:rPr lang="sk-SK" u="none" strike="noStrike" dirty="0">
                          <a:solidFill>
                            <a:srgbClr val="0B0080"/>
                          </a:solidFill>
                          <a:effectLst/>
                          <a:hlinkClick r:id="rId5" tooltip="Gbit/s"/>
                        </a:rPr>
                        <a:t>Gbit/s</a:t>
                      </a:r>
                      <a:r>
                        <a:rPr lang="sk-SK" dirty="0"/>
                        <a:t> (jeden </a:t>
                      </a:r>
                      <a:r>
                        <a:rPr lang="sk-SK" dirty="0" err="1"/>
                        <a:t>gigabit</a:t>
                      </a:r>
                      <a:r>
                        <a:rPr lang="sk-SK" dirty="0"/>
                        <a:t> alebo miliarda bitov za sekundu)</a:t>
                      </a:r>
                    </a:p>
                  </a:txBody>
                  <a:tcPr anchor="ctr">
                    <a:lnL>
                      <a:noFill/>
                    </a:lnL>
                    <a:lnR>
                      <a:noFill/>
                    </a:lnR>
                    <a:lnT>
                      <a:noFill/>
                    </a:lnT>
                    <a:lnB>
                      <a:noFill/>
                    </a:lnB>
                    <a:solidFill>
                      <a:srgbClr val="FFFFFF"/>
                    </a:solidFill>
                  </a:tcPr>
                </a:tc>
                <a:extLst>
                  <a:ext uri="{0D108BD9-81ED-4DB2-BD59-A6C34878D82A}">
                    <a16:rowId xmlns:a16="http://schemas.microsoft.com/office/drawing/2014/main" val="1276401429"/>
                  </a:ext>
                </a:extLst>
              </a:tr>
            </a:tbl>
          </a:graphicData>
        </a:graphic>
      </p:graphicFrame>
      <p:sp>
        <p:nvSpPr>
          <p:cNvPr id="5" name="Rectangle 2">
            <a:extLst>
              <a:ext uri="{FF2B5EF4-FFF2-40B4-BE49-F238E27FC236}">
                <a16:creationId xmlns:a16="http://schemas.microsoft.com/office/drawing/2014/main" id="{8F6AED0A-C702-C84F-A4E3-1DDD75C11FF6}"/>
              </a:ext>
            </a:extLst>
          </p:cNvPr>
          <p:cNvSpPr>
            <a:spLocks noChangeArrowheads="1"/>
          </p:cNvSpPr>
          <p:nvPr/>
        </p:nvSpPr>
        <p:spPr bwMode="auto">
          <a:xfrm>
            <a:off x="4990464" y="1197297"/>
            <a:ext cx="382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k-SK" altLang="sk-SK" sz="1000" b="0" i="0" u="none" strike="noStrike" cap="none" normalizeH="0" baseline="0" dirty="0">
                <a:ln>
                  <a:noFill/>
                </a:ln>
                <a:solidFill>
                  <a:srgbClr val="222222"/>
                </a:solidFill>
                <a:effectLst/>
                <a:latin typeface="Arial" panose="020B0604020202020204" pitchFamily="34" charset="0"/>
              </a:rPr>
              <a:t>Pre väčšie bit rate sa používajú prefixy </a:t>
            </a:r>
            <a:r>
              <a:rPr kumimoji="0" lang="sk-SK" altLang="sk-SK" sz="1000" b="0" i="0" u="none" strike="noStrike" cap="none" normalizeH="0" baseline="0" dirty="0">
                <a:ln>
                  <a:noFill/>
                </a:ln>
                <a:solidFill>
                  <a:srgbClr val="A55858"/>
                </a:solidFill>
                <a:effectLst/>
                <a:latin typeface="Arial" panose="020B0604020202020204" pitchFamily="34" charset="0"/>
                <a:hlinkClick r:id="rId6" tooltip="SI sústava (stránka neexistuje)"/>
              </a:rPr>
              <a:t>SI sústavy</a:t>
            </a:r>
            <a:r>
              <a:rPr kumimoji="0" lang="sk-SK" altLang="sk-SK" sz="1000" b="0" i="0" u="none" strike="noStrike" cap="none" normalizeH="0" baseline="0" dirty="0">
                <a:ln>
                  <a:noFill/>
                </a:ln>
                <a:solidFill>
                  <a:srgbClr val="222222"/>
                </a:solidFill>
                <a:effectLst/>
                <a:latin typeface="Arial" panose="020B0604020202020204" pitchFamily="34" charset="0"/>
              </a:rPr>
              <a:t>, </a:t>
            </a:r>
            <a:r>
              <a:rPr kumimoji="0" lang="sk-SK" altLang="sk-SK" sz="1000" b="0" i="1" u="none" strike="noStrike" cap="none" normalizeH="0" baseline="0" dirty="0">
                <a:ln>
                  <a:noFill/>
                </a:ln>
                <a:solidFill>
                  <a:srgbClr val="222222"/>
                </a:solidFill>
                <a:effectLst/>
                <a:latin typeface="Arial" panose="020B0604020202020204" pitchFamily="34" charset="0"/>
              </a:rPr>
              <a:t>nie</a:t>
            </a:r>
            <a:r>
              <a:rPr kumimoji="0" lang="sk-SK" altLang="sk-SK" sz="1000" b="0" i="0" u="none" strike="noStrike" cap="none" normalizeH="0" baseline="0" dirty="0">
                <a:ln>
                  <a:noFill/>
                </a:ln>
                <a:solidFill>
                  <a:srgbClr val="222222"/>
                </a:solidFill>
                <a:effectLst/>
                <a:latin typeface="Arial" panose="020B0604020202020204" pitchFamily="34" charset="0"/>
              </a:rPr>
              <a:t> </a:t>
            </a:r>
            <a:r>
              <a:rPr kumimoji="0" lang="sk-SK" altLang="sk-SK" sz="1000" b="0" i="0" u="none" strike="noStrike" cap="none" normalizeH="0" baseline="0" dirty="0">
                <a:ln>
                  <a:noFill/>
                </a:ln>
                <a:solidFill>
                  <a:srgbClr val="0B0080"/>
                </a:solidFill>
                <a:effectLst/>
                <a:latin typeface="Arial" panose="020B0604020202020204" pitchFamily="34" charset="0"/>
                <a:hlinkClick r:id="rId7" tooltip="Binárny prefix"/>
              </a:rPr>
              <a:t>binárne prefixy</a:t>
            </a:r>
            <a:r>
              <a:rPr kumimoji="0" lang="sk-SK" altLang="sk-SK" sz="1000" b="0" i="0" u="none" strike="noStrike" cap="none" normalizeH="0" baseline="0" dirty="0">
                <a:ln>
                  <a:noFill/>
                </a:ln>
                <a:solidFill>
                  <a:srgbClr val="222222"/>
                </a:solidFill>
                <a:effectLst/>
                <a:latin typeface="Arial" panose="020B0604020202020204" pitchFamily="34" charset="0"/>
              </a:rPr>
              <a:t>:</a:t>
            </a:r>
            <a:endParaRPr kumimoji="0" lang="sk-SK" altLang="sk-SK" sz="600" b="0" i="0" u="none" strike="noStrike" cap="none" normalizeH="0" baseline="0" dirty="0">
              <a:ln>
                <a:noFill/>
              </a:ln>
              <a:solidFill>
                <a:schemeClr val="tx1"/>
              </a:solidFill>
              <a:effectLst/>
            </a:endParaRPr>
          </a:p>
        </p:txBody>
      </p:sp>
      <p:sp>
        <p:nvSpPr>
          <p:cNvPr id="6" name="BlokTextu 5">
            <a:extLst>
              <a:ext uri="{FF2B5EF4-FFF2-40B4-BE49-F238E27FC236}">
                <a16:creationId xmlns:a16="http://schemas.microsoft.com/office/drawing/2014/main" id="{73BAEB52-E7C7-6B4E-909C-99F6F3046521}"/>
              </a:ext>
            </a:extLst>
          </p:cNvPr>
          <p:cNvSpPr txBox="1"/>
          <p:nvPr/>
        </p:nvSpPr>
        <p:spPr>
          <a:xfrm>
            <a:off x="437766" y="1197297"/>
            <a:ext cx="3897297" cy="461665"/>
          </a:xfrm>
          <a:prstGeom prst="rect">
            <a:avLst/>
          </a:prstGeom>
          <a:noFill/>
        </p:spPr>
        <p:txBody>
          <a:bodyPr wrap="square" rtlCol="0">
            <a:spAutoFit/>
          </a:bodyPr>
          <a:lstStyle/>
          <a:p>
            <a:r>
              <a:rPr lang="sk-SK" altLang="sk-SK" sz="1200" dirty="0">
                <a:solidFill>
                  <a:srgbClr val="222222"/>
                </a:solidFill>
                <a:latin typeface="Arial" panose="020B0604020202020204" pitchFamily="34" charset="0"/>
              </a:rPr>
              <a:t>Pri použití </a:t>
            </a:r>
            <a:r>
              <a:rPr lang="sk-SK" altLang="sk-SK" sz="1200" dirty="0">
                <a:solidFill>
                  <a:srgbClr val="0B0080"/>
                </a:solidFill>
                <a:latin typeface="Arial" panose="020B0604020202020204" pitchFamily="34" charset="0"/>
                <a:hlinkClick r:id="rId7" tooltip="Binárny prefix"/>
              </a:rPr>
              <a:t>binárnych prefixov</a:t>
            </a:r>
            <a:r>
              <a:rPr lang="sk-SK" altLang="sk-SK" sz="1200" dirty="0">
                <a:solidFill>
                  <a:srgbClr val="222222"/>
                </a:solidFill>
                <a:latin typeface="Arial" panose="020B0604020202020204" pitchFamily="34" charset="0"/>
              </a:rPr>
              <a:t> je iná konverzia bit rate (výrazy </a:t>
            </a:r>
            <a:r>
              <a:rPr lang="sk-SK" altLang="sk-SK" sz="1200" dirty="0" err="1">
                <a:solidFill>
                  <a:srgbClr val="222222"/>
                </a:solidFill>
                <a:latin typeface="Arial" panose="020B0604020202020204" pitchFamily="34" charset="0"/>
              </a:rPr>
              <a:t>kibi</a:t>
            </a:r>
            <a:r>
              <a:rPr lang="sk-SK" altLang="sk-SK" sz="1200" dirty="0">
                <a:solidFill>
                  <a:srgbClr val="222222"/>
                </a:solidFill>
                <a:latin typeface="Arial" panose="020B0604020202020204" pitchFamily="34" charset="0"/>
              </a:rPr>
              <a:t>-, </a:t>
            </a:r>
            <a:r>
              <a:rPr lang="sk-SK" altLang="sk-SK" sz="1200" dirty="0" err="1">
                <a:solidFill>
                  <a:srgbClr val="222222"/>
                </a:solidFill>
                <a:latin typeface="Arial" panose="020B0604020202020204" pitchFamily="34" charset="0"/>
              </a:rPr>
              <a:t>mibi</a:t>
            </a:r>
            <a:r>
              <a:rPr lang="sk-SK" altLang="sk-SK" sz="1200" dirty="0">
                <a:solidFill>
                  <a:srgbClr val="222222"/>
                </a:solidFill>
                <a:latin typeface="Arial" panose="020B0604020202020204" pitchFamily="34" charset="0"/>
              </a:rPr>
              <a:t>-, atď. </a:t>
            </a:r>
            <a:r>
              <a:rPr lang="sk-SK" altLang="sk-SK" sz="1200" i="1" dirty="0">
                <a:solidFill>
                  <a:srgbClr val="222222"/>
                </a:solidFill>
                <a:latin typeface="Arial" panose="020B0604020202020204" pitchFamily="34" charset="0"/>
              </a:rPr>
              <a:t>nie sú</a:t>
            </a:r>
            <a:r>
              <a:rPr lang="sk-SK" altLang="sk-SK" sz="1200" dirty="0">
                <a:solidFill>
                  <a:srgbClr val="222222"/>
                </a:solidFill>
                <a:latin typeface="Arial" panose="020B0604020202020204" pitchFamily="34" charset="0"/>
              </a:rPr>
              <a:t> preklepy):</a:t>
            </a:r>
            <a:endParaRPr lang="en-US" sz="1200" dirty="0"/>
          </a:p>
        </p:txBody>
      </p:sp>
      <p:sp>
        <p:nvSpPr>
          <p:cNvPr id="7" name="BlokTextu 6">
            <a:extLst>
              <a:ext uri="{FF2B5EF4-FFF2-40B4-BE49-F238E27FC236}">
                <a16:creationId xmlns:a16="http://schemas.microsoft.com/office/drawing/2014/main" id="{998FB147-4E0E-DB49-A6A1-A462DF47EB2E}"/>
              </a:ext>
            </a:extLst>
          </p:cNvPr>
          <p:cNvSpPr txBox="1"/>
          <p:nvPr/>
        </p:nvSpPr>
        <p:spPr>
          <a:xfrm>
            <a:off x="532660" y="4432855"/>
            <a:ext cx="5955476" cy="369332"/>
          </a:xfrm>
          <a:prstGeom prst="rect">
            <a:avLst/>
          </a:prstGeom>
          <a:noFill/>
        </p:spPr>
        <p:txBody>
          <a:bodyPr wrap="none" rtlCol="0">
            <a:spAutoFit/>
          </a:bodyPr>
          <a:lstStyle/>
          <a:p>
            <a:r>
              <a:rPr lang="en-US" dirty="0" err="1"/>
              <a:t>Zdroj</a:t>
            </a:r>
            <a:r>
              <a:rPr lang="en-US" dirty="0"/>
              <a:t>:</a:t>
            </a:r>
            <a:r>
              <a:rPr lang="sk-SK" dirty="0">
                <a:hlinkClick r:id="rId7"/>
              </a:rPr>
              <a:t>https://sk.wikipedia.org/wiki/Bin%C3%A1rny_prefix</a:t>
            </a:r>
            <a:endParaRPr lang="en-US" dirty="0"/>
          </a:p>
        </p:txBody>
      </p:sp>
    </p:spTree>
    <p:extLst>
      <p:ext uri="{BB962C8B-B14F-4D97-AF65-F5344CB8AC3E}">
        <p14:creationId xmlns:p14="http://schemas.microsoft.com/office/powerpoint/2010/main" val="1147403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The Rules</a:t>
            </a:r>
            <a:br>
              <a:rPr lang="en-US" altLang="en-US" dirty="0"/>
            </a:br>
            <a:r>
              <a:rPr lang="en-US" altLang="en-US" dirty="0"/>
              <a:t>Network Protocol Requirements</a:t>
            </a:r>
          </a:p>
        </p:txBody>
      </p:sp>
      <p:sp>
        <p:nvSpPr>
          <p:cNvPr id="8195" name="Rectangle 6"/>
          <p:cNvSpPr>
            <a:spLocks noGrp="1" noChangeArrowheads="1"/>
          </p:cNvSpPr>
          <p:nvPr>
            <p:ph idx="1"/>
          </p:nvPr>
        </p:nvSpPr>
        <p:spPr>
          <a:xfrm>
            <a:off x="100858" y="858445"/>
            <a:ext cx="8853286" cy="3060411"/>
          </a:xfrm>
        </p:spPr>
        <p:txBody>
          <a:bodyPr/>
          <a:lstStyle/>
          <a:p>
            <a:pPr marL="0" indent="0">
              <a:buNone/>
            </a:pPr>
            <a:r>
              <a:rPr lang="en-US" sz="1800" dirty="0"/>
              <a:t>Common computer protocols must be in agreement and include the following requirements: </a:t>
            </a:r>
          </a:p>
          <a:p>
            <a:pPr lvl="1"/>
            <a:r>
              <a:rPr lang="en-US" sz="1800" dirty="0"/>
              <a:t>Message encoding</a:t>
            </a:r>
          </a:p>
          <a:p>
            <a:pPr lvl="1"/>
            <a:r>
              <a:rPr lang="en-US" sz="1800" dirty="0"/>
              <a:t>Message formatting and encapsulation</a:t>
            </a:r>
          </a:p>
          <a:p>
            <a:pPr lvl="1"/>
            <a:r>
              <a:rPr lang="en-US" sz="1800" dirty="0"/>
              <a:t>Message size</a:t>
            </a:r>
          </a:p>
          <a:p>
            <a:pPr lvl="1"/>
            <a:r>
              <a:rPr lang="en-US" sz="1800" dirty="0"/>
              <a:t>Message timing</a:t>
            </a:r>
          </a:p>
          <a:p>
            <a:pPr lvl="1"/>
            <a:r>
              <a:rPr lang="en-US" sz="1800" dirty="0"/>
              <a:t>Message delivery options</a:t>
            </a:r>
          </a:p>
          <a:p>
            <a:pPr lvl="1"/>
            <a:endParaRPr lang="en-US" dirty="0"/>
          </a:p>
        </p:txBody>
      </p:sp>
    </p:spTree>
    <p:extLst>
      <p:ext uri="{BB962C8B-B14F-4D97-AF65-F5344CB8AC3E}">
        <p14:creationId xmlns:p14="http://schemas.microsoft.com/office/powerpoint/2010/main" val="2179615737"/>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Bandwidth Terminology</a:t>
            </a:r>
          </a:p>
        </p:txBody>
      </p:sp>
      <p:sp>
        <p:nvSpPr>
          <p:cNvPr id="4" name="Content Placeholder 3">
            <a:extLst>
              <a:ext uri="{FF2B5EF4-FFF2-40B4-BE49-F238E27FC236}">
                <a16:creationId xmlns:a16="http://schemas.microsoft.com/office/drawing/2014/main" id="{A4EF841D-3C4C-0D41-9A8A-23EC2874E5ED}"/>
              </a:ext>
            </a:extLst>
          </p:cNvPr>
          <p:cNvSpPr>
            <a:spLocks noGrp="1"/>
          </p:cNvSpPr>
          <p:nvPr>
            <p:ph idx="1"/>
          </p:nvPr>
        </p:nvSpPr>
        <p:spPr>
          <a:xfrm>
            <a:off x="474662" y="820615"/>
            <a:ext cx="8280057" cy="3601119"/>
          </a:xfrm>
        </p:spPr>
        <p:txBody>
          <a:bodyPr/>
          <a:lstStyle/>
          <a:p>
            <a:pPr marL="0" indent="0" algn="l"/>
            <a:r>
              <a:rPr lang="en-US" dirty="0">
                <a:solidFill>
                  <a:srgbClr val="000000"/>
                </a:solidFill>
              </a:rPr>
              <a:t>Latency</a:t>
            </a:r>
          </a:p>
          <a:p>
            <a:pPr marL="415985" lvl="1" indent="-342900">
              <a:buFont typeface="Arial" panose="020B0604020202020204" pitchFamily="34" charset="0"/>
              <a:buChar char="•"/>
            </a:pPr>
            <a:r>
              <a:rPr lang="en-US" dirty="0">
                <a:solidFill>
                  <a:srgbClr val="000000"/>
                </a:solidFill>
              </a:rPr>
              <a:t>Amount of time, including delays, for data to travel from one given point to another</a:t>
            </a:r>
          </a:p>
          <a:p>
            <a:pPr marL="0" indent="0" algn="l"/>
            <a:r>
              <a:rPr lang="en-US" dirty="0">
                <a:solidFill>
                  <a:srgbClr val="000000"/>
                </a:solidFill>
              </a:rPr>
              <a:t>Throughput</a:t>
            </a:r>
          </a:p>
          <a:p>
            <a:pPr marL="415985" lvl="1" indent="-342900">
              <a:buFont typeface="Arial" panose="020B0604020202020204" pitchFamily="34" charset="0"/>
              <a:buChar char="•"/>
            </a:pPr>
            <a:r>
              <a:rPr lang="en-US" dirty="0">
                <a:solidFill>
                  <a:srgbClr val="000000"/>
                </a:solidFill>
              </a:rPr>
              <a:t>The measure of the transfer of bits across the media over a given period of time</a:t>
            </a:r>
          </a:p>
          <a:p>
            <a:pPr marL="0" indent="0" algn="l"/>
            <a:r>
              <a:rPr lang="en-US" dirty="0">
                <a:solidFill>
                  <a:srgbClr val="000000"/>
                </a:solidFill>
              </a:rPr>
              <a:t>Goodput</a:t>
            </a:r>
          </a:p>
          <a:p>
            <a:pPr marL="415985" lvl="1" indent="-342900">
              <a:buFont typeface="Arial" panose="020B0604020202020204" pitchFamily="34" charset="0"/>
              <a:buChar char="•"/>
            </a:pPr>
            <a:r>
              <a:rPr lang="en-US" dirty="0">
                <a:solidFill>
                  <a:srgbClr val="000000"/>
                </a:solidFill>
              </a:rPr>
              <a:t>The measure of usable data transferred over a given period of time</a:t>
            </a:r>
          </a:p>
          <a:p>
            <a:pPr marL="415985" lvl="1" indent="-342900">
              <a:buFont typeface="Arial" panose="020B0604020202020204" pitchFamily="34" charset="0"/>
              <a:buChar char="•"/>
            </a:pPr>
            <a:r>
              <a:rPr lang="en-US" dirty="0">
                <a:solidFill>
                  <a:srgbClr val="000000"/>
                </a:solidFill>
              </a:rPr>
              <a:t>Goodput = Throughput - traffic overhead</a:t>
            </a:r>
          </a:p>
        </p:txBody>
      </p:sp>
    </p:spTree>
    <p:extLst>
      <p:ext uri="{BB962C8B-B14F-4D97-AF65-F5344CB8AC3E}">
        <p14:creationId xmlns:p14="http://schemas.microsoft.com/office/powerpoint/2010/main" val="638063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4.3 Copper Cabling</a:t>
            </a:r>
          </a:p>
        </p:txBody>
      </p:sp>
    </p:spTree>
    <p:custDataLst>
      <p:tags r:id="rId1"/>
    </p:custDataLst>
    <p:extLst>
      <p:ext uri="{BB962C8B-B14F-4D97-AF65-F5344CB8AC3E}">
        <p14:creationId xmlns:p14="http://schemas.microsoft.com/office/powerpoint/2010/main" val="2651153326"/>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Characteristics of Copper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8280057" cy="3505566"/>
          </a:xfrm>
        </p:spPr>
        <p:txBody>
          <a:bodyPr/>
          <a:lstStyle/>
          <a:p>
            <a:pPr marL="0" indent="0" algn="l"/>
            <a:r>
              <a:rPr lang="en-US" sz="1600" dirty="0">
                <a:solidFill>
                  <a:srgbClr val="000000"/>
                </a:solidFill>
              </a:rPr>
              <a:t>Copper cabling is the most common type of cabling used in networks today. It is inexpensive, easy to install, and has low resistance to electrical current flow.</a:t>
            </a:r>
          </a:p>
          <a:p>
            <a:pPr marL="0" indent="0" algn="l"/>
            <a:r>
              <a:rPr lang="en-US" sz="1600" dirty="0">
                <a:solidFill>
                  <a:srgbClr val="000000"/>
                </a:solidFill>
              </a:rPr>
              <a:t>Limitations:</a:t>
            </a:r>
          </a:p>
          <a:p>
            <a:pPr marL="415985" lvl="1" indent="-342900">
              <a:buFont typeface="Arial" panose="020B0604020202020204" pitchFamily="34" charset="0"/>
              <a:buChar char="•"/>
            </a:pPr>
            <a:r>
              <a:rPr lang="en-US" dirty="0">
                <a:solidFill>
                  <a:srgbClr val="000000"/>
                </a:solidFill>
              </a:rPr>
              <a:t>Attenuation – the longer the electrical signals have to travel, the weaker they get. </a:t>
            </a:r>
          </a:p>
          <a:p>
            <a:pPr marL="415985" lvl="1" indent="-342900">
              <a:buFont typeface="Arial" panose="020B0604020202020204" pitchFamily="34" charset="0"/>
              <a:buChar char="•"/>
            </a:pPr>
            <a:r>
              <a:rPr lang="en-US" dirty="0">
                <a:solidFill>
                  <a:srgbClr val="000000"/>
                </a:solidFill>
              </a:rPr>
              <a:t>The electrical signal is susceptible to interference from two sources, which can distort and corrupt the data signals (Electromagnetic Interference (EMI) and Radio Frequency Interference (RFI) and Crosstalk).</a:t>
            </a:r>
          </a:p>
          <a:p>
            <a:pPr marL="0" indent="0" algn="l"/>
            <a:r>
              <a:rPr lang="en-US" sz="1600" dirty="0">
                <a:solidFill>
                  <a:srgbClr val="000000"/>
                </a:solidFill>
              </a:rPr>
              <a:t>Mitigation:</a:t>
            </a:r>
          </a:p>
          <a:p>
            <a:pPr marL="415985" lvl="1" indent="-342900">
              <a:buFont typeface="Arial" panose="020B0604020202020204" pitchFamily="34" charset="0"/>
              <a:buChar char="•"/>
            </a:pPr>
            <a:r>
              <a:rPr lang="en-US" dirty="0">
                <a:solidFill>
                  <a:srgbClr val="000000"/>
                </a:solidFill>
              </a:rPr>
              <a:t>Strict adherence to cable length limits will mitigate attenuation.</a:t>
            </a:r>
          </a:p>
          <a:p>
            <a:pPr marL="415985" lvl="1" indent="-342900">
              <a:buFont typeface="Arial" panose="020B0604020202020204" pitchFamily="34" charset="0"/>
              <a:buChar char="•"/>
            </a:pPr>
            <a:r>
              <a:rPr lang="en-US" dirty="0">
                <a:solidFill>
                  <a:srgbClr val="000000"/>
                </a:solidFill>
              </a:rPr>
              <a:t>Some kinds of copper cable mitigate EMI and RFI by using metallic shielding and grounding.</a:t>
            </a:r>
          </a:p>
          <a:p>
            <a:pPr marL="415985" lvl="1" indent="-342900">
              <a:buFont typeface="Arial" panose="020B0604020202020204" pitchFamily="34" charset="0"/>
              <a:buChar char="•"/>
            </a:pPr>
            <a:r>
              <a:rPr lang="en-US" dirty="0">
                <a:solidFill>
                  <a:srgbClr val="000000"/>
                </a:solidFill>
              </a:rPr>
              <a:t>Some kinds of copper cable mitigate crosstalk by twisting opposing circuit pair wires together.</a:t>
            </a:r>
          </a:p>
        </p:txBody>
      </p:sp>
    </p:spTree>
    <p:extLst>
      <p:ext uri="{BB962C8B-B14F-4D97-AF65-F5344CB8AC3E}">
        <p14:creationId xmlns:p14="http://schemas.microsoft.com/office/powerpoint/2010/main" val="213583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Unshielded Twisted Pair (UTP)</a:t>
            </a:r>
          </a:p>
        </p:txBody>
      </p:sp>
      <p:sp>
        <p:nvSpPr>
          <p:cNvPr id="8" name="TextBox 7">
            <a:extLst>
              <a:ext uri="{FF2B5EF4-FFF2-40B4-BE49-F238E27FC236}">
                <a16:creationId xmlns:a16="http://schemas.microsoft.com/office/drawing/2014/main" id="{ED05A705-AD6D-F040-9963-71FFC072A0AC}"/>
              </a:ext>
            </a:extLst>
          </p:cNvPr>
          <p:cNvSpPr txBox="1"/>
          <p:nvPr/>
        </p:nvSpPr>
        <p:spPr>
          <a:xfrm>
            <a:off x="4887179" y="731837"/>
            <a:ext cx="3940297"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UTP is the most common networking media.</a:t>
            </a:r>
          </a:p>
          <a:p>
            <a:pPr marL="285750" indent="-285750">
              <a:buFont typeface="Arial" panose="020B0604020202020204" pitchFamily="34" charset="0"/>
              <a:buChar char="•"/>
            </a:pPr>
            <a:r>
              <a:rPr lang="en-US" sz="1600" dirty="0">
                <a:solidFill>
                  <a:srgbClr val="000000"/>
                </a:solidFill>
              </a:rPr>
              <a:t>Terminated with RJ-45 connectors</a:t>
            </a:r>
          </a:p>
          <a:p>
            <a:pPr marL="285750" indent="-285750">
              <a:buFont typeface="Arial" panose="020B0604020202020204" pitchFamily="34" charset="0"/>
              <a:buChar char="•"/>
            </a:pPr>
            <a:r>
              <a:rPr lang="en-US" sz="1600" dirty="0">
                <a:solidFill>
                  <a:srgbClr val="000000"/>
                </a:solidFill>
              </a:rPr>
              <a:t>Interconnects hosts with intermediary network devices.</a:t>
            </a:r>
          </a:p>
          <a:p>
            <a:pPr marL="285750" indent="-285750">
              <a:buFont typeface="Arial" panose="020B0604020202020204" pitchFamily="34" charset="0"/>
              <a:buChar char="•"/>
            </a:pPr>
            <a:endParaRPr lang="en-US" sz="1600" dirty="0">
              <a:solidFill>
                <a:srgbClr val="000000"/>
              </a:solidFill>
            </a:endParaRPr>
          </a:p>
          <a:p>
            <a:r>
              <a:rPr lang="en-US" sz="1600" dirty="0">
                <a:solidFill>
                  <a:srgbClr val="000000"/>
                </a:solidFill>
              </a:rPr>
              <a:t>Key Characteristics of UTP</a:t>
            </a:r>
          </a:p>
          <a:p>
            <a:pPr marL="342900" indent="-342900">
              <a:buFont typeface="+mj-lt"/>
              <a:buAutoNum type="arabicPeriod"/>
            </a:pPr>
            <a:r>
              <a:rPr lang="en-US" sz="1600" dirty="0">
                <a:solidFill>
                  <a:srgbClr val="000000"/>
                </a:solidFill>
              </a:rPr>
              <a:t>The outer jacket protects the copper wires from physical damage.</a:t>
            </a:r>
          </a:p>
          <a:p>
            <a:pPr marL="342900" indent="-342900">
              <a:buFont typeface="+mj-lt"/>
              <a:buAutoNum type="arabicPeriod"/>
            </a:pPr>
            <a:r>
              <a:rPr lang="en-US" sz="1600" dirty="0">
                <a:solidFill>
                  <a:srgbClr val="000000"/>
                </a:solidFill>
              </a:rPr>
              <a:t>Twisted pairs protect the signal from interference.</a:t>
            </a:r>
          </a:p>
          <a:p>
            <a:pPr marL="342900" indent="-342900">
              <a:buFont typeface="+mj-lt"/>
              <a:buAutoNum type="arabicPeriod"/>
            </a:pPr>
            <a:r>
              <a:rPr lang="en-US" sz="1600" dirty="0">
                <a:solidFill>
                  <a:srgbClr val="000000"/>
                </a:solidFill>
              </a:rPr>
              <a:t>Color-coded plastic insulation electrically isolates the wires from each other and identifies each pair.</a:t>
            </a:r>
          </a:p>
        </p:txBody>
      </p:sp>
      <p:pic>
        <p:nvPicPr>
          <p:cNvPr id="6" name="Content Placeholder 5">
            <a:extLst>
              <a:ext uri="{FF2B5EF4-FFF2-40B4-BE49-F238E27FC236}">
                <a16:creationId xmlns:a16="http://schemas.microsoft.com/office/drawing/2014/main" id="{2EC31CAE-F2A8-9644-AE28-6D73094DBEC1}"/>
              </a:ext>
            </a:extLst>
          </p:cNvPr>
          <p:cNvPicPr>
            <a:picLocks noGrp="1" noChangeAspect="1"/>
          </p:cNvPicPr>
          <p:nvPr>
            <p:ph idx="1"/>
          </p:nvPr>
        </p:nvPicPr>
        <p:blipFill>
          <a:blip r:embed="rId3"/>
          <a:stretch>
            <a:fillRect/>
          </a:stretch>
        </p:blipFill>
        <p:spPr>
          <a:xfrm>
            <a:off x="0" y="1583715"/>
            <a:ext cx="4648200" cy="2273300"/>
          </a:xfrm>
        </p:spPr>
      </p:pic>
    </p:spTree>
    <p:extLst>
      <p:ext uri="{BB962C8B-B14F-4D97-AF65-F5344CB8AC3E}">
        <p14:creationId xmlns:p14="http://schemas.microsoft.com/office/powerpoint/2010/main" val="265476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Shielded Twisted Pair (STP)</a:t>
            </a:r>
          </a:p>
        </p:txBody>
      </p:sp>
      <p:sp>
        <p:nvSpPr>
          <p:cNvPr id="8" name="TextBox 7">
            <a:extLst>
              <a:ext uri="{FF2B5EF4-FFF2-40B4-BE49-F238E27FC236}">
                <a16:creationId xmlns:a16="http://schemas.microsoft.com/office/drawing/2014/main" id="{ED05A705-AD6D-F040-9963-71FFC072A0AC}"/>
              </a:ext>
            </a:extLst>
          </p:cNvPr>
          <p:cNvSpPr txBox="1"/>
          <p:nvPr/>
        </p:nvSpPr>
        <p:spPr>
          <a:xfrm>
            <a:off x="5004411" y="309592"/>
            <a:ext cx="3940297" cy="452431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Better noise protection than UTP</a:t>
            </a:r>
          </a:p>
          <a:p>
            <a:pPr marL="285750" indent="-285750">
              <a:buFont typeface="Arial" panose="020B0604020202020204" pitchFamily="34" charset="0"/>
              <a:buChar char="•"/>
            </a:pPr>
            <a:r>
              <a:rPr lang="en-US" sz="1600" dirty="0">
                <a:solidFill>
                  <a:srgbClr val="000000"/>
                </a:solidFill>
              </a:rPr>
              <a:t>More expensive than UTP</a:t>
            </a:r>
          </a:p>
          <a:p>
            <a:pPr marL="285750" indent="-285750">
              <a:buFont typeface="Arial" panose="020B0604020202020204" pitchFamily="34" charset="0"/>
              <a:buChar char="•"/>
            </a:pPr>
            <a:r>
              <a:rPr lang="en-US" sz="1600" dirty="0">
                <a:solidFill>
                  <a:srgbClr val="000000"/>
                </a:solidFill>
              </a:rPr>
              <a:t>Harder to install than UTP</a:t>
            </a:r>
          </a:p>
          <a:p>
            <a:pPr marL="285750" indent="-285750">
              <a:buFont typeface="Arial" panose="020B0604020202020204" pitchFamily="34" charset="0"/>
              <a:buChar char="•"/>
            </a:pPr>
            <a:r>
              <a:rPr lang="en-US" sz="1600" dirty="0">
                <a:solidFill>
                  <a:srgbClr val="000000"/>
                </a:solidFill>
              </a:rPr>
              <a:t>Terminated with RJ-45 connectors</a:t>
            </a:r>
          </a:p>
          <a:p>
            <a:pPr marL="285750" indent="-285750">
              <a:buFont typeface="Arial" panose="020B0604020202020204" pitchFamily="34" charset="0"/>
              <a:buChar char="•"/>
            </a:pPr>
            <a:r>
              <a:rPr lang="en-US" sz="1600" dirty="0">
                <a:solidFill>
                  <a:srgbClr val="000000"/>
                </a:solidFill>
              </a:rPr>
              <a:t>Interconnects hosts with intermediary network devices</a:t>
            </a:r>
          </a:p>
          <a:p>
            <a:pPr marL="285750" indent="-285750">
              <a:buFont typeface="Arial" panose="020B0604020202020204" pitchFamily="34" charset="0"/>
              <a:buChar char="•"/>
            </a:pPr>
            <a:endParaRPr lang="en-US" sz="1600" dirty="0">
              <a:solidFill>
                <a:srgbClr val="000000"/>
              </a:solidFill>
            </a:endParaRPr>
          </a:p>
          <a:p>
            <a:r>
              <a:rPr lang="en-US" sz="1600" dirty="0">
                <a:solidFill>
                  <a:srgbClr val="000000"/>
                </a:solidFill>
              </a:rPr>
              <a:t>Key Characteristics of STP</a:t>
            </a:r>
          </a:p>
          <a:p>
            <a:pPr marL="342900" indent="-342900">
              <a:buFont typeface="+mj-lt"/>
              <a:buAutoNum type="arabicPeriod"/>
            </a:pPr>
            <a:r>
              <a:rPr lang="en-US" sz="1600" dirty="0">
                <a:solidFill>
                  <a:srgbClr val="000000"/>
                </a:solidFill>
              </a:rPr>
              <a:t>The outer jacket protects the copper wires from physical damage</a:t>
            </a:r>
          </a:p>
          <a:p>
            <a:pPr marL="342900" indent="-342900">
              <a:buFont typeface="+mj-lt"/>
              <a:buAutoNum type="arabicPeriod"/>
            </a:pPr>
            <a:r>
              <a:rPr lang="en-US" sz="1600" dirty="0">
                <a:solidFill>
                  <a:srgbClr val="000000"/>
                </a:solidFill>
              </a:rPr>
              <a:t>Braided or foil shield provides EMI/RFI protection</a:t>
            </a:r>
          </a:p>
          <a:p>
            <a:pPr marL="342900" indent="-342900">
              <a:buFont typeface="+mj-lt"/>
              <a:buAutoNum type="arabicPeriod"/>
            </a:pPr>
            <a:r>
              <a:rPr lang="en-US" sz="1600" dirty="0">
                <a:solidFill>
                  <a:srgbClr val="000000"/>
                </a:solidFill>
              </a:rPr>
              <a:t>Foil shield for each pair of wires provides EMI/RFI protection</a:t>
            </a:r>
          </a:p>
          <a:p>
            <a:pPr marL="342900" indent="-342900">
              <a:buFont typeface="+mj-lt"/>
              <a:buAutoNum type="arabicPeriod"/>
            </a:pPr>
            <a:r>
              <a:rPr lang="en-US" sz="1600" dirty="0">
                <a:solidFill>
                  <a:srgbClr val="000000"/>
                </a:solidFill>
              </a:rPr>
              <a:t>Color-coded plastic insulation electrically isolates the wires from each other and identifies each pair</a:t>
            </a:r>
          </a:p>
          <a:p>
            <a:endParaRPr lang="en-US" sz="1600" dirty="0">
              <a:solidFill>
                <a:srgbClr val="000000"/>
              </a:solidFill>
            </a:endParaRPr>
          </a:p>
        </p:txBody>
      </p:sp>
      <p:pic>
        <p:nvPicPr>
          <p:cNvPr id="9" name="Content Placeholder 8">
            <a:extLst>
              <a:ext uri="{FF2B5EF4-FFF2-40B4-BE49-F238E27FC236}">
                <a16:creationId xmlns:a16="http://schemas.microsoft.com/office/drawing/2014/main" id="{B34FD882-F1AD-1C49-ABA6-6BCF3CF4E9AA}"/>
              </a:ext>
            </a:extLst>
          </p:cNvPr>
          <p:cNvPicPr>
            <a:picLocks noGrp="1" noChangeAspect="1"/>
          </p:cNvPicPr>
          <p:nvPr>
            <p:ph idx="1"/>
          </p:nvPr>
        </p:nvPicPr>
        <p:blipFill>
          <a:blip r:embed="rId3"/>
          <a:stretch>
            <a:fillRect/>
          </a:stretch>
        </p:blipFill>
        <p:spPr>
          <a:xfrm>
            <a:off x="469533" y="1661869"/>
            <a:ext cx="4394200" cy="2070100"/>
          </a:xfrm>
          <a:prstGeom prst="rect">
            <a:avLst/>
          </a:prstGeom>
        </p:spPr>
      </p:pic>
      <p:sp>
        <p:nvSpPr>
          <p:cNvPr id="2" name="BlokTextu 1">
            <a:extLst>
              <a:ext uri="{FF2B5EF4-FFF2-40B4-BE49-F238E27FC236}">
                <a16:creationId xmlns:a16="http://schemas.microsoft.com/office/drawing/2014/main" id="{A58FF6D4-A83F-82AC-07EB-BE1E1F23DF54}"/>
              </a:ext>
            </a:extLst>
          </p:cNvPr>
          <p:cNvSpPr txBox="1"/>
          <p:nvPr/>
        </p:nvSpPr>
        <p:spPr>
          <a:xfrm>
            <a:off x="304800" y="4232694"/>
            <a:ext cx="4754378" cy="369332"/>
          </a:xfrm>
          <a:prstGeom prst="rect">
            <a:avLst/>
          </a:prstGeom>
          <a:noFill/>
        </p:spPr>
        <p:txBody>
          <a:bodyPr wrap="none" rtlCol="0">
            <a:spAutoFit/>
          </a:bodyPr>
          <a:lstStyle/>
          <a:p>
            <a:r>
              <a:rPr lang="sk-SK" dirty="0"/>
              <a:t>CAT 5, 5e, 6, 6a, 7, 7a, (8 pre dátové centrá)</a:t>
            </a:r>
          </a:p>
        </p:txBody>
      </p:sp>
    </p:spTree>
    <p:extLst>
      <p:ext uri="{BB962C8B-B14F-4D97-AF65-F5344CB8AC3E}">
        <p14:creationId xmlns:p14="http://schemas.microsoft.com/office/powerpoint/2010/main" val="195633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Coaxial Cable</a:t>
            </a:r>
          </a:p>
        </p:txBody>
      </p:sp>
      <p:sp>
        <p:nvSpPr>
          <p:cNvPr id="7" name="TextBox 6">
            <a:extLst>
              <a:ext uri="{FF2B5EF4-FFF2-40B4-BE49-F238E27FC236}">
                <a16:creationId xmlns:a16="http://schemas.microsoft.com/office/drawing/2014/main" id="{B102DE77-35D1-784E-B1FC-70E9B4C07BE8}"/>
              </a:ext>
            </a:extLst>
          </p:cNvPr>
          <p:cNvSpPr txBox="1"/>
          <p:nvPr/>
        </p:nvSpPr>
        <p:spPr>
          <a:xfrm>
            <a:off x="241359" y="731837"/>
            <a:ext cx="4641726" cy="3970318"/>
          </a:xfrm>
          <a:prstGeom prst="rect">
            <a:avLst/>
          </a:prstGeom>
          <a:noFill/>
        </p:spPr>
        <p:txBody>
          <a:bodyPr wrap="square" rtlCol="0">
            <a:spAutoFit/>
          </a:bodyPr>
          <a:lstStyle/>
          <a:p>
            <a:r>
              <a:rPr lang="en-US" sz="1400" dirty="0">
                <a:solidFill>
                  <a:srgbClr val="000000"/>
                </a:solidFill>
              </a:rPr>
              <a:t>Consists of the following:</a:t>
            </a:r>
          </a:p>
          <a:p>
            <a:pPr marL="342900" indent="-342900">
              <a:buFont typeface="+mj-lt"/>
              <a:buAutoNum type="arabicPeriod"/>
            </a:pPr>
            <a:r>
              <a:rPr lang="en-US" sz="1400" dirty="0">
                <a:solidFill>
                  <a:srgbClr val="000000"/>
                </a:solidFill>
              </a:rPr>
              <a:t>Outer cable jacket to prevent minor physical damage</a:t>
            </a:r>
          </a:p>
          <a:p>
            <a:pPr marL="342900" indent="-342900">
              <a:buFont typeface="+mj-lt"/>
              <a:buAutoNum type="arabicPeriod"/>
            </a:pPr>
            <a:r>
              <a:rPr lang="en-US" sz="1400" dirty="0">
                <a:solidFill>
                  <a:srgbClr val="000000"/>
                </a:solidFill>
              </a:rPr>
              <a:t>A woven copper braid, or metallic foil, acts as the second wire in the circuit and as a shield for the inner conductor.</a:t>
            </a:r>
          </a:p>
          <a:p>
            <a:pPr marL="342900" indent="-342900">
              <a:buFont typeface="+mj-lt"/>
              <a:buAutoNum type="arabicPeriod"/>
            </a:pPr>
            <a:r>
              <a:rPr lang="en-US" sz="1400" dirty="0">
                <a:solidFill>
                  <a:srgbClr val="000000"/>
                </a:solidFill>
              </a:rPr>
              <a:t>A layer of flexible plastic insulation</a:t>
            </a:r>
          </a:p>
          <a:p>
            <a:pPr marL="342900" indent="-342900">
              <a:buFont typeface="+mj-lt"/>
              <a:buAutoNum type="arabicPeriod"/>
            </a:pPr>
            <a:r>
              <a:rPr lang="en-US" sz="1400" dirty="0">
                <a:solidFill>
                  <a:srgbClr val="000000"/>
                </a:solidFill>
              </a:rPr>
              <a:t>A copper conductor is used to transmit the electronic signals.</a:t>
            </a:r>
          </a:p>
          <a:p>
            <a:endParaRPr lang="en-US" sz="1400" dirty="0">
              <a:solidFill>
                <a:srgbClr val="000000"/>
              </a:solidFill>
            </a:endParaRPr>
          </a:p>
          <a:p>
            <a:r>
              <a:rPr lang="en-US" sz="1400" dirty="0">
                <a:solidFill>
                  <a:srgbClr val="000000"/>
                </a:solidFill>
              </a:rPr>
              <a:t>There are different types of connectors used with coax cable.</a:t>
            </a:r>
          </a:p>
          <a:p>
            <a:endParaRPr lang="en-US" sz="1400" dirty="0">
              <a:solidFill>
                <a:srgbClr val="000000"/>
              </a:solidFill>
            </a:endParaRPr>
          </a:p>
          <a:p>
            <a:r>
              <a:rPr lang="en-US" sz="1400" dirty="0">
                <a:solidFill>
                  <a:srgbClr val="000000"/>
                </a:solidFill>
              </a:rPr>
              <a:t>Commonly used in the following situations:</a:t>
            </a:r>
          </a:p>
          <a:p>
            <a:pPr marL="285750" indent="-285750">
              <a:buFont typeface="Arial" panose="020B0604020202020204" pitchFamily="34" charset="0"/>
              <a:buChar char="•"/>
            </a:pPr>
            <a:r>
              <a:rPr lang="en-US" sz="1400" dirty="0">
                <a:solidFill>
                  <a:srgbClr val="000000"/>
                </a:solidFill>
              </a:rPr>
              <a:t>Wireless installations </a:t>
            </a:r>
            <a:r>
              <a:rPr lang="en-US" sz="1400" b="1" dirty="0">
                <a:solidFill>
                  <a:srgbClr val="000000"/>
                </a:solidFill>
              </a:rPr>
              <a:t>-</a:t>
            </a:r>
            <a:r>
              <a:rPr lang="en-US" sz="1400" dirty="0">
                <a:solidFill>
                  <a:srgbClr val="000000"/>
                </a:solidFill>
              </a:rPr>
              <a:t> attach antennas to wireless devices</a:t>
            </a:r>
          </a:p>
          <a:p>
            <a:pPr marL="285750" indent="-285750">
              <a:buFont typeface="Arial" panose="020B0604020202020204" pitchFamily="34" charset="0"/>
              <a:buChar char="•"/>
            </a:pPr>
            <a:r>
              <a:rPr lang="en-US" sz="1400" dirty="0">
                <a:solidFill>
                  <a:srgbClr val="000000"/>
                </a:solidFill>
              </a:rPr>
              <a:t>Cable internet installations </a:t>
            </a:r>
            <a:r>
              <a:rPr lang="en-US" sz="1400" b="1" dirty="0">
                <a:solidFill>
                  <a:srgbClr val="000000"/>
                </a:solidFill>
              </a:rPr>
              <a:t>-</a:t>
            </a:r>
            <a:r>
              <a:rPr lang="en-US" sz="1400" dirty="0">
                <a:solidFill>
                  <a:srgbClr val="000000"/>
                </a:solidFill>
              </a:rPr>
              <a:t> customer premises wiring</a:t>
            </a:r>
          </a:p>
        </p:txBody>
      </p:sp>
      <p:pic>
        <p:nvPicPr>
          <p:cNvPr id="6" name="Content Placeholder 5">
            <a:extLst>
              <a:ext uri="{FF2B5EF4-FFF2-40B4-BE49-F238E27FC236}">
                <a16:creationId xmlns:a16="http://schemas.microsoft.com/office/drawing/2014/main" id="{D4D7E851-B888-264E-BD9C-00821E90C266}"/>
              </a:ext>
            </a:extLst>
          </p:cNvPr>
          <p:cNvPicPr>
            <a:picLocks noGrp="1" noChangeAspect="1"/>
          </p:cNvPicPr>
          <p:nvPr>
            <p:ph idx="1"/>
          </p:nvPr>
        </p:nvPicPr>
        <p:blipFill>
          <a:blip r:embed="rId3"/>
          <a:stretch>
            <a:fillRect/>
          </a:stretch>
        </p:blipFill>
        <p:spPr>
          <a:xfrm>
            <a:off x="4996600" y="875488"/>
            <a:ext cx="3831613" cy="1176372"/>
          </a:xfrm>
        </p:spPr>
      </p:pic>
      <p:pic>
        <p:nvPicPr>
          <p:cNvPr id="2" name="Picture 1"/>
          <p:cNvPicPr>
            <a:picLocks noChangeAspect="1"/>
          </p:cNvPicPr>
          <p:nvPr/>
        </p:nvPicPr>
        <p:blipFill>
          <a:blip r:embed="rId4"/>
          <a:stretch>
            <a:fillRect/>
          </a:stretch>
        </p:blipFill>
        <p:spPr>
          <a:xfrm>
            <a:off x="4799565" y="2327486"/>
            <a:ext cx="4028648" cy="1858015"/>
          </a:xfrm>
          <a:prstGeom prst="rect">
            <a:avLst/>
          </a:prstGeom>
        </p:spPr>
      </p:pic>
    </p:spTree>
    <p:extLst>
      <p:ext uri="{BB962C8B-B14F-4D97-AF65-F5344CB8AC3E}">
        <p14:creationId xmlns:p14="http://schemas.microsoft.com/office/powerpoint/2010/main" val="137319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4.4 UTP Cabling</a:t>
            </a:r>
          </a:p>
        </p:txBody>
      </p:sp>
    </p:spTree>
    <p:custDataLst>
      <p:tags r:id="rId1"/>
    </p:custDataLst>
    <p:extLst>
      <p:ext uri="{BB962C8B-B14F-4D97-AF65-F5344CB8AC3E}">
        <p14:creationId xmlns:p14="http://schemas.microsoft.com/office/powerpoint/2010/main" val="1459285269"/>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UTP Cabling</a:t>
            </a:r>
            <a:br>
              <a:rPr lang="en-US" dirty="0"/>
            </a:br>
            <a:r>
              <a:rPr lang="en-US" sz="2400" dirty="0"/>
              <a:t>Properties of UTP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5203285" cy="3505566"/>
          </a:xfrm>
        </p:spPr>
        <p:txBody>
          <a:bodyPr/>
          <a:lstStyle/>
          <a:p>
            <a:pPr marL="0" indent="0" algn="l"/>
            <a:r>
              <a:rPr lang="en-US" sz="1800" dirty="0">
                <a:solidFill>
                  <a:srgbClr val="000000"/>
                </a:solidFill>
              </a:rPr>
              <a:t>UTP has four pairs of color-coded copper wires twisted together and encased in a flexible plastic sheath. No shielding is used. UTP relies on the following properties to limit crosstalk:</a:t>
            </a:r>
          </a:p>
          <a:p>
            <a:pPr marL="415985" lvl="1" indent="-342900">
              <a:buFont typeface="Arial" panose="020B0604020202020204" pitchFamily="34" charset="0"/>
              <a:buChar char="•"/>
            </a:pPr>
            <a:r>
              <a:rPr lang="en-US" sz="1600" dirty="0">
                <a:solidFill>
                  <a:srgbClr val="000000"/>
                </a:solidFill>
              </a:rPr>
              <a:t>Cancellation - Each wire in a pair of wires uses opposite polarity. One wire is negative, the other wire is positive. They are twisted together and the magnetic fields effectively cancel each other and outside EMI/RFI.</a:t>
            </a:r>
          </a:p>
          <a:p>
            <a:pPr marL="415985" lvl="1" indent="-342900">
              <a:buFont typeface="Arial" panose="020B0604020202020204" pitchFamily="34" charset="0"/>
              <a:buChar char="•"/>
            </a:pPr>
            <a:r>
              <a:rPr lang="en-US" sz="1600" dirty="0">
                <a:solidFill>
                  <a:srgbClr val="000000"/>
                </a:solidFill>
              </a:rPr>
              <a:t>Variation in twists per foot in each wire - Each wire is twisted a different amount, which helps prevent crosstalk amongst the wires in the cable.</a:t>
            </a:r>
          </a:p>
        </p:txBody>
      </p:sp>
      <p:pic>
        <p:nvPicPr>
          <p:cNvPr id="4" name="Picture 3">
            <a:extLst>
              <a:ext uri="{FF2B5EF4-FFF2-40B4-BE49-F238E27FC236}">
                <a16:creationId xmlns:a16="http://schemas.microsoft.com/office/drawing/2014/main" id="{BC230FD4-1F3A-1A43-99BD-45B8BE4A0C15}"/>
              </a:ext>
            </a:extLst>
          </p:cNvPr>
          <p:cNvPicPr>
            <a:picLocks noChangeAspect="1"/>
          </p:cNvPicPr>
          <p:nvPr/>
        </p:nvPicPr>
        <p:blipFill>
          <a:blip r:embed="rId3"/>
          <a:stretch>
            <a:fillRect/>
          </a:stretch>
        </p:blipFill>
        <p:spPr>
          <a:xfrm>
            <a:off x="5635256" y="1518154"/>
            <a:ext cx="3387588" cy="1853904"/>
          </a:xfrm>
          <a:prstGeom prst="rect">
            <a:avLst/>
          </a:prstGeom>
        </p:spPr>
      </p:pic>
    </p:spTree>
    <p:extLst>
      <p:ext uri="{BB962C8B-B14F-4D97-AF65-F5344CB8AC3E}">
        <p14:creationId xmlns:p14="http://schemas.microsoft.com/office/powerpoint/2010/main" val="276152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5977851" cy="731837"/>
          </a:xfrm>
        </p:spPr>
        <p:txBody>
          <a:bodyPr/>
          <a:lstStyle/>
          <a:p>
            <a:r>
              <a:rPr lang="en-US" sz="1600" dirty="0"/>
              <a:t>UTP Cabling</a:t>
            </a:r>
            <a:br>
              <a:rPr lang="en-US" dirty="0"/>
            </a:br>
            <a:r>
              <a:rPr lang="en-US" sz="2400" dirty="0"/>
              <a:t>UTP Cabling Standards and Connectors</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207391" y="731838"/>
            <a:ext cx="5770460" cy="3676040"/>
          </a:xfrm>
        </p:spPr>
        <p:txBody>
          <a:bodyPr/>
          <a:lstStyle/>
          <a:p>
            <a:pPr marL="0" indent="0" algn="l"/>
            <a:r>
              <a:rPr lang="en-US" sz="1600" dirty="0">
                <a:solidFill>
                  <a:srgbClr val="000000"/>
                </a:solidFill>
              </a:rPr>
              <a:t>Standards for UTP are established by the TIA/EIA. TIA/EIA-568 standardizes elements like:</a:t>
            </a:r>
          </a:p>
          <a:p>
            <a:pPr marL="415985" lvl="1" indent="-342900">
              <a:buFont typeface="Arial" panose="020B0604020202020204" pitchFamily="34" charset="0"/>
              <a:buChar char="•"/>
            </a:pPr>
            <a:r>
              <a:rPr lang="en-US" dirty="0">
                <a:solidFill>
                  <a:srgbClr val="000000"/>
                </a:solidFill>
              </a:rPr>
              <a:t>Cable Types</a:t>
            </a:r>
          </a:p>
          <a:p>
            <a:pPr marL="415985" lvl="1" indent="-342900">
              <a:buFont typeface="Arial" panose="020B0604020202020204" pitchFamily="34" charset="0"/>
              <a:buChar char="•"/>
            </a:pPr>
            <a:r>
              <a:rPr lang="en-US" dirty="0">
                <a:solidFill>
                  <a:srgbClr val="000000"/>
                </a:solidFill>
              </a:rPr>
              <a:t>Cable Lengths</a:t>
            </a:r>
          </a:p>
          <a:p>
            <a:pPr marL="415985" lvl="1" indent="-342900">
              <a:buFont typeface="Arial" panose="020B0604020202020204" pitchFamily="34" charset="0"/>
              <a:buChar char="•"/>
            </a:pPr>
            <a:r>
              <a:rPr lang="en-US" dirty="0">
                <a:solidFill>
                  <a:srgbClr val="000000"/>
                </a:solidFill>
              </a:rPr>
              <a:t>Connectors</a:t>
            </a:r>
          </a:p>
          <a:p>
            <a:pPr marL="415985" lvl="1" indent="-342900">
              <a:buFont typeface="Arial" panose="020B0604020202020204" pitchFamily="34" charset="0"/>
              <a:buChar char="•"/>
            </a:pPr>
            <a:r>
              <a:rPr lang="en-US" dirty="0">
                <a:solidFill>
                  <a:srgbClr val="000000"/>
                </a:solidFill>
              </a:rPr>
              <a:t>Cable Termination</a:t>
            </a:r>
          </a:p>
          <a:p>
            <a:pPr marL="415985" lvl="1" indent="-342900">
              <a:buFont typeface="Arial" panose="020B0604020202020204" pitchFamily="34" charset="0"/>
              <a:buChar char="•"/>
            </a:pPr>
            <a:r>
              <a:rPr lang="en-US" dirty="0">
                <a:solidFill>
                  <a:srgbClr val="000000"/>
                </a:solidFill>
              </a:rPr>
              <a:t>Testing Methods</a:t>
            </a:r>
          </a:p>
          <a:p>
            <a:pPr marL="0" indent="0" algn="l"/>
            <a:endParaRPr lang="en-US" sz="1600" dirty="0">
              <a:solidFill>
                <a:srgbClr val="000000"/>
              </a:solidFill>
            </a:endParaRPr>
          </a:p>
          <a:p>
            <a:pPr marL="0" indent="0" algn="l"/>
            <a:r>
              <a:rPr lang="en-US" sz="1600" dirty="0">
                <a:solidFill>
                  <a:srgbClr val="000000"/>
                </a:solidFill>
              </a:rPr>
              <a:t>Electrical standards for copper cabling are established by the IEEE, which rates cable according to its performance. Examples include:</a:t>
            </a:r>
          </a:p>
          <a:p>
            <a:pPr marL="415985" lvl="1" indent="-342900">
              <a:buFont typeface="Arial" panose="020B0604020202020204" pitchFamily="34" charset="0"/>
              <a:buChar char="•"/>
            </a:pPr>
            <a:r>
              <a:rPr lang="en-US" dirty="0">
                <a:solidFill>
                  <a:srgbClr val="000000"/>
                </a:solidFill>
              </a:rPr>
              <a:t>Category 3</a:t>
            </a:r>
          </a:p>
          <a:p>
            <a:pPr marL="415985" lvl="1" indent="-342900">
              <a:buFont typeface="Arial" panose="020B0604020202020204" pitchFamily="34" charset="0"/>
              <a:buChar char="•"/>
            </a:pPr>
            <a:r>
              <a:rPr lang="en-US" dirty="0">
                <a:solidFill>
                  <a:srgbClr val="000000"/>
                </a:solidFill>
              </a:rPr>
              <a:t>Category 5 and 5e</a:t>
            </a:r>
          </a:p>
          <a:p>
            <a:pPr marL="415985" lvl="1" indent="-342900">
              <a:buFont typeface="Arial" panose="020B0604020202020204" pitchFamily="34" charset="0"/>
              <a:buChar char="•"/>
            </a:pPr>
            <a:r>
              <a:rPr lang="en-US" dirty="0">
                <a:solidFill>
                  <a:srgbClr val="000000"/>
                </a:solidFill>
              </a:rPr>
              <a:t>Category 6</a:t>
            </a: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2DB226B2-F9C7-5842-91A8-DBB12759BE48}"/>
              </a:ext>
            </a:extLst>
          </p:cNvPr>
          <p:cNvPicPr>
            <a:picLocks noChangeAspect="1"/>
          </p:cNvPicPr>
          <p:nvPr/>
        </p:nvPicPr>
        <p:blipFill>
          <a:blip r:embed="rId3"/>
          <a:stretch>
            <a:fillRect/>
          </a:stretch>
        </p:blipFill>
        <p:spPr>
          <a:xfrm>
            <a:off x="5977851" y="365918"/>
            <a:ext cx="2797934" cy="4306460"/>
          </a:xfrm>
          <a:prstGeom prst="rect">
            <a:avLst/>
          </a:prstGeom>
        </p:spPr>
      </p:pic>
    </p:spTree>
    <p:extLst>
      <p:ext uri="{BB962C8B-B14F-4D97-AF65-F5344CB8AC3E}">
        <p14:creationId xmlns:p14="http://schemas.microsoft.com/office/powerpoint/2010/main" val="375450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D5B5E4A-6598-499B-AB46-F5EE5035910C}"/>
              </a:ext>
            </a:extLst>
          </p:cNvPr>
          <p:cNvSpPr>
            <a:spLocks noGrp="1"/>
          </p:cNvSpPr>
          <p:nvPr>
            <p:ph type="title"/>
          </p:nvPr>
        </p:nvSpPr>
        <p:spPr/>
        <p:txBody>
          <a:bodyPr/>
          <a:lstStyle/>
          <a:p>
            <a:r>
              <a:rPr lang="sk-SK">
                <a:ea typeface="ＭＳ Ｐゴシック"/>
              </a:rPr>
              <a:t>Ethernet </a:t>
            </a:r>
            <a:r>
              <a:rPr lang="sk-SK" err="1">
                <a:ea typeface="ＭＳ Ｐゴシック"/>
              </a:rPr>
              <a:t>cable</a:t>
            </a:r>
            <a:r>
              <a:rPr lang="sk-SK">
                <a:ea typeface="ＭＳ Ｐゴシック"/>
              </a:rPr>
              <a:t> </a:t>
            </a:r>
            <a:r>
              <a:rPr lang="sk-SK" err="1">
                <a:ea typeface="ＭＳ Ｐゴシック"/>
              </a:rPr>
              <a:t>categories</a:t>
            </a:r>
            <a:endParaRPr lang="sk-SK" err="1"/>
          </a:p>
        </p:txBody>
      </p:sp>
      <p:pic>
        <p:nvPicPr>
          <p:cNvPr id="3" name="Obrázok 3" descr="Obrázok, na ktorom je stôl&#10;&#10;Automaticky generovaný popis">
            <a:extLst>
              <a:ext uri="{FF2B5EF4-FFF2-40B4-BE49-F238E27FC236}">
                <a16:creationId xmlns:a16="http://schemas.microsoft.com/office/drawing/2014/main" id="{0391A4AA-0E8E-40BD-8E9F-0CDFAEC47419}"/>
              </a:ext>
            </a:extLst>
          </p:cNvPr>
          <p:cNvPicPr>
            <a:picLocks noChangeAspect="1"/>
          </p:cNvPicPr>
          <p:nvPr/>
        </p:nvPicPr>
        <p:blipFill>
          <a:blip r:embed="rId3"/>
          <a:stretch>
            <a:fillRect/>
          </a:stretch>
        </p:blipFill>
        <p:spPr>
          <a:xfrm>
            <a:off x="769717" y="954989"/>
            <a:ext cx="6063686" cy="3559060"/>
          </a:xfrm>
          <a:prstGeom prst="rect">
            <a:avLst/>
          </a:prstGeom>
        </p:spPr>
      </p:pic>
    </p:spTree>
    <p:extLst>
      <p:ext uri="{BB962C8B-B14F-4D97-AF65-F5344CB8AC3E}">
        <p14:creationId xmlns:p14="http://schemas.microsoft.com/office/powerpoint/2010/main" val="1479331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The Rules</a:t>
            </a:r>
            <a:br>
              <a:rPr lang="en-US" altLang="en-US" dirty="0"/>
            </a:br>
            <a:r>
              <a:rPr lang="en-US" altLang="en-US" dirty="0"/>
              <a:t>Message Encoding</a:t>
            </a:r>
          </a:p>
        </p:txBody>
      </p:sp>
      <p:sp>
        <p:nvSpPr>
          <p:cNvPr id="8195" name="Rectangle 6"/>
          <p:cNvSpPr>
            <a:spLocks noGrp="1" noChangeArrowheads="1"/>
          </p:cNvSpPr>
          <p:nvPr>
            <p:ph idx="1"/>
          </p:nvPr>
        </p:nvSpPr>
        <p:spPr>
          <a:xfrm>
            <a:off x="124609" y="894073"/>
            <a:ext cx="8853286" cy="1068077"/>
          </a:xfrm>
        </p:spPr>
        <p:txBody>
          <a:bodyPr/>
          <a:lstStyle/>
          <a:p>
            <a:pPr>
              <a:buFont typeface="Arial" panose="020B0604020202020204" pitchFamily="34" charset="0"/>
              <a:buChar char="•"/>
            </a:pPr>
            <a:r>
              <a:rPr lang="en-US" sz="1800" dirty="0"/>
              <a:t>Encoding is the process of converting information into another </a:t>
            </a:r>
            <a:r>
              <a:rPr lang="en-US" sz="1800" b="1" dirty="0"/>
              <a:t>acceptable form for transmission. </a:t>
            </a:r>
          </a:p>
          <a:p>
            <a:pPr>
              <a:buFont typeface="Arial" panose="020B0604020202020204" pitchFamily="34" charset="0"/>
              <a:buChar char="•"/>
            </a:pPr>
            <a:r>
              <a:rPr lang="en-US" sz="1800" dirty="0"/>
              <a:t>Decoding reverses this process to interpret the information. </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91" y="2089750"/>
            <a:ext cx="4263365" cy="2328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8167" y="2089750"/>
            <a:ext cx="4344573" cy="246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4696256"/>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UTP Cabling</a:t>
            </a:r>
            <a:br>
              <a:rPr lang="en-US" dirty="0"/>
            </a:br>
            <a:r>
              <a:rPr lang="en-US" sz="2400" dirty="0"/>
              <a:t>UTP Cabling Standards and Connectors (Cont.)</a:t>
            </a:r>
          </a:p>
        </p:txBody>
      </p:sp>
      <p:pic>
        <p:nvPicPr>
          <p:cNvPr id="4" name="Picture 3">
            <a:extLst>
              <a:ext uri="{FF2B5EF4-FFF2-40B4-BE49-F238E27FC236}">
                <a16:creationId xmlns:a16="http://schemas.microsoft.com/office/drawing/2014/main" id="{BA3FD6E4-4BF3-4240-BC13-7B676A9FDF9A}"/>
              </a:ext>
            </a:extLst>
          </p:cNvPr>
          <p:cNvPicPr>
            <a:picLocks noChangeAspect="1"/>
          </p:cNvPicPr>
          <p:nvPr/>
        </p:nvPicPr>
        <p:blipFill>
          <a:blip r:embed="rId3"/>
          <a:stretch>
            <a:fillRect/>
          </a:stretch>
        </p:blipFill>
        <p:spPr>
          <a:xfrm>
            <a:off x="681322" y="731837"/>
            <a:ext cx="1152743" cy="1741377"/>
          </a:xfrm>
          <a:prstGeom prst="rect">
            <a:avLst/>
          </a:prstGeom>
        </p:spPr>
      </p:pic>
      <p:pic>
        <p:nvPicPr>
          <p:cNvPr id="8" name="Picture 7">
            <a:extLst>
              <a:ext uri="{FF2B5EF4-FFF2-40B4-BE49-F238E27FC236}">
                <a16:creationId xmlns:a16="http://schemas.microsoft.com/office/drawing/2014/main" id="{6E38D7A7-C224-F948-BC38-6EB511F63870}"/>
              </a:ext>
            </a:extLst>
          </p:cNvPr>
          <p:cNvPicPr>
            <a:picLocks noChangeAspect="1"/>
          </p:cNvPicPr>
          <p:nvPr/>
        </p:nvPicPr>
        <p:blipFill>
          <a:blip r:embed="rId4"/>
          <a:stretch>
            <a:fillRect/>
          </a:stretch>
        </p:blipFill>
        <p:spPr>
          <a:xfrm>
            <a:off x="2041326" y="939092"/>
            <a:ext cx="1503672" cy="1257744"/>
          </a:xfrm>
          <a:prstGeom prst="rect">
            <a:avLst/>
          </a:prstGeom>
        </p:spPr>
      </p:pic>
      <p:sp>
        <p:nvSpPr>
          <p:cNvPr id="17" name="TextBox 16">
            <a:extLst>
              <a:ext uri="{FF2B5EF4-FFF2-40B4-BE49-F238E27FC236}">
                <a16:creationId xmlns:a16="http://schemas.microsoft.com/office/drawing/2014/main" id="{A7CD34FA-9398-864C-9489-136B1105502D}"/>
              </a:ext>
            </a:extLst>
          </p:cNvPr>
          <p:cNvSpPr txBox="1"/>
          <p:nvPr/>
        </p:nvSpPr>
        <p:spPr>
          <a:xfrm>
            <a:off x="1483300" y="2282255"/>
            <a:ext cx="1537600" cy="307777"/>
          </a:xfrm>
          <a:prstGeom prst="rect">
            <a:avLst/>
          </a:prstGeom>
          <a:noFill/>
        </p:spPr>
        <p:txBody>
          <a:bodyPr wrap="none" rtlCol="0">
            <a:spAutoFit/>
          </a:bodyPr>
          <a:lstStyle/>
          <a:p>
            <a:r>
              <a:rPr lang="en-US" sz="1400" dirty="0"/>
              <a:t>RJ-45 Connector</a:t>
            </a:r>
          </a:p>
        </p:txBody>
      </p:sp>
      <p:pic>
        <p:nvPicPr>
          <p:cNvPr id="10" name="Picture 9">
            <a:extLst>
              <a:ext uri="{FF2B5EF4-FFF2-40B4-BE49-F238E27FC236}">
                <a16:creationId xmlns:a16="http://schemas.microsoft.com/office/drawing/2014/main" id="{7844EFD8-BA62-954B-B9F2-003C3399FD51}"/>
              </a:ext>
            </a:extLst>
          </p:cNvPr>
          <p:cNvPicPr>
            <a:picLocks noChangeAspect="1"/>
          </p:cNvPicPr>
          <p:nvPr/>
        </p:nvPicPr>
        <p:blipFill>
          <a:blip r:embed="rId5"/>
          <a:stretch>
            <a:fillRect/>
          </a:stretch>
        </p:blipFill>
        <p:spPr>
          <a:xfrm>
            <a:off x="850041" y="2983229"/>
            <a:ext cx="951656" cy="1257744"/>
          </a:xfrm>
          <a:prstGeom prst="rect">
            <a:avLst/>
          </a:prstGeom>
        </p:spPr>
      </p:pic>
      <p:pic>
        <p:nvPicPr>
          <p:cNvPr id="12" name="Picture 11">
            <a:extLst>
              <a:ext uri="{FF2B5EF4-FFF2-40B4-BE49-F238E27FC236}">
                <a16:creationId xmlns:a16="http://schemas.microsoft.com/office/drawing/2014/main" id="{A3C04399-2672-F14A-9635-7DA0B6F6BD2F}"/>
              </a:ext>
            </a:extLst>
          </p:cNvPr>
          <p:cNvPicPr>
            <a:picLocks noChangeAspect="1"/>
          </p:cNvPicPr>
          <p:nvPr/>
        </p:nvPicPr>
        <p:blipFill>
          <a:blip r:embed="rId6"/>
          <a:stretch>
            <a:fillRect/>
          </a:stretch>
        </p:blipFill>
        <p:spPr>
          <a:xfrm>
            <a:off x="2365693" y="2983229"/>
            <a:ext cx="1413464" cy="1257743"/>
          </a:xfrm>
          <a:prstGeom prst="rect">
            <a:avLst/>
          </a:prstGeom>
        </p:spPr>
      </p:pic>
      <p:sp>
        <p:nvSpPr>
          <p:cNvPr id="18" name="TextBox 17">
            <a:extLst>
              <a:ext uri="{FF2B5EF4-FFF2-40B4-BE49-F238E27FC236}">
                <a16:creationId xmlns:a16="http://schemas.microsoft.com/office/drawing/2014/main" id="{B17A183A-435C-AA49-AFFC-BC09395ADF76}"/>
              </a:ext>
            </a:extLst>
          </p:cNvPr>
          <p:cNvSpPr txBox="1"/>
          <p:nvPr/>
        </p:nvSpPr>
        <p:spPr>
          <a:xfrm>
            <a:off x="1538831" y="4326392"/>
            <a:ext cx="1260281" cy="307777"/>
          </a:xfrm>
          <a:prstGeom prst="rect">
            <a:avLst/>
          </a:prstGeom>
          <a:noFill/>
        </p:spPr>
        <p:txBody>
          <a:bodyPr wrap="none" rtlCol="0">
            <a:spAutoFit/>
          </a:bodyPr>
          <a:lstStyle/>
          <a:p>
            <a:r>
              <a:rPr lang="en-US" sz="1400" dirty="0"/>
              <a:t>RJ-45 Socket</a:t>
            </a:r>
          </a:p>
        </p:txBody>
      </p:sp>
      <p:pic>
        <p:nvPicPr>
          <p:cNvPr id="14" name="Picture 13">
            <a:extLst>
              <a:ext uri="{FF2B5EF4-FFF2-40B4-BE49-F238E27FC236}">
                <a16:creationId xmlns:a16="http://schemas.microsoft.com/office/drawing/2014/main" id="{433C858A-2163-CE43-A289-9E5276DE6856}"/>
              </a:ext>
            </a:extLst>
          </p:cNvPr>
          <p:cNvPicPr>
            <a:picLocks noChangeAspect="1"/>
          </p:cNvPicPr>
          <p:nvPr/>
        </p:nvPicPr>
        <p:blipFill>
          <a:blip r:embed="rId7"/>
          <a:stretch>
            <a:fillRect/>
          </a:stretch>
        </p:blipFill>
        <p:spPr>
          <a:xfrm>
            <a:off x="5891233" y="882948"/>
            <a:ext cx="2571445" cy="1370032"/>
          </a:xfrm>
          <a:prstGeom prst="rect">
            <a:avLst/>
          </a:prstGeom>
        </p:spPr>
      </p:pic>
      <p:sp>
        <p:nvSpPr>
          <p:cNvPr id="19" name="TextBox 18">
            <a:extLst>
              <a:ext uri="{FF2B5EF4-FFF2-40B4-BE49-F238E27FC236}">
                <a16:creationId xmlns:a16="http://schemas.microsoft.com/office/drawing/2014/main" id="{988BA4D4-01B8-A344-A17E-4BEDDC8786C3}"/>
              </a:ext>
            </a:extLst>
          </p:cNvPr>
          <p:cNvSpPr txBox="1"/>
          <p:nvPr/>
        </p:nvSpPr>
        <p:spPr>
          <a:xfrm>
            <a:off x="5891233" y="2250202"/>
            <a:ext cx="2470485" cy="307777"/>
          </a:xfrm>
          <a:prstGeom prst="rect">
            <a:avLst/>
          </a:prstGeom>
          <a:noFill/>
        </p:spPr>
        <p:txBody>
          <a:bodyPr wrap="none" rtlCol="0">
            <a:spAutoFit/>
          </a:bodyPr>
          <a:lstStyle/>
          <a:p>
            <a:r>
              <a:rPr lang="en-US" sz="1400" dirty="0"/>
              <a:t>Poorly terminated UTP cable</a:t>
            </a:r>
          </a:p>
        </p:txBody>
      </p:sp>
      <p:pic>
        <p:nvPicPr>
          <p:cNvPr id="16" name="Picture 15">
            <a:extLst>
              <a:ext uri="{FF2B5EF4-FFF2-40B4-BE49-F238E27FC236}">
                <a16:creationId xmlns:a16="http://schemas.microsoft.com/office/drawing/2014/main" id="{880A1867-5D2E-2C4D-B373-E1B6440CA0DD}"/>
              </a:ext>
            </a:extLst>
          </p:cNvPr>
          <p:cNvPicPr>
            <a:picLocks noChangeAspect="1"/>
          </p:cNvPicPr>
          <p:nvPr/>
        </p:nvPicPr>
        <p:blipFill>
          <a:blip r:embed="rId8"/>
          <a:stretch>
            <a:fillRect/>
          </a:stretch>
        </p:blipFill>
        <p:spPr>
          <a:xfrm>
            <a:off x="5816009" y="2659010"/>
            <a:ext cx="2477950" cy="1347839"/>
          </a:xfrm>
          <a:prstGeom prst="rect">
            <a:avLst/>
          </a:prstGeom>
        </p:spPr>
      </p:pic>
      <p:sp>
        <p:nvSpPr>
          <p:cNvPr id="20" name="TextBox 19">
            <a:extLst>
              <a:ext uri="{FF2B5EF4-FFF2-40B4-BE49-F238E27FC236}">
                <a16:creationId xmlns:a16="http://schemas.microsoft.com/office/drawing/2014/main" id="{AEB19259-8FD8-E143-8B42-4941E201E9F4}"/>
              </a:ext>
            </a:extLst>
          </p:cNvPr>
          <p:cNvSpPr txBox="1"/>
          <p:nvPr/>
        </p:nvSpPr>
        <p:spPr>
          <a:xfrm>
            <a:off x="5891232" y="4006849"/>
            <a:ext cx="2669257" cy="307777"/>
          </a:xfrm>
          <a:prstGeom prst="rect">
            <a:avLst/>
          </a:prstGeom>
          <a:noFill/>
        </p:spPr>
        <p:txBody>
          <a:bodyPr wrap="none" rtlCol="0">
            <a:spAutoFit/>
          </a:bodyPr>
          <a:lstStyle/>
          <a:p>
            <a:r>
              <a:rPr lang="en-US" sz="1400" dirty="0"/>
              <a:t>Properly terminated UTP cable</a:t>
            </a:r>
          </a:p>
        </p:txBody>
      </p:sp>
    </p:spTree>
    <p:extLst>
      <p:ext uri="{BB962C8B-B14F-4D97-AF65-F5344CB8AC3E}">
        <p14:creationId xmlns:p14="http://schemas.microsoft.com/office/powerpoint/2010/main" val="271373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060"/>
            <a:ext cx="8345488" cy="731837"/>
          </a:xfrm>
        </p:spPr>
        <p:txBody>
          <a:bodyPr/>
          <a:lstStyle/>
          <a:p>
            <a:r>
              <a:rPr lang="en-US" sz="1600" dirty="0"/>
              <a:t>UTP Cabling</a:t>
            </a:r>
            <a:br>
              <a:rPr lang="en-US" dirty="0"/>
            </a:br>
            <a:r>
              <a:rPr lang="en-US" sz="2400" dirty="0"/>
              <a:t>Straight-through and Crossover UTP Cables </a:t>
            </a:r>
          </a:p>
        </p:txBody>
      </p:sp>
      <p:pic>
        <p:nvPicPr>
          <p:cNvPr id="4" name="Picture 3">
            <a:extLst>
              <a:ext uri="{FF2B5EF4-FFF2-40B4-BE49-F238E27FC236}">
                <a16:creationId xmlns:a16="http://schemas.microsoft.com/office/drawing/2014/main" id="{9A2A4AE6-4974-B345-8143-0F5E35175BB2}"/>
              </a:ext>
            </a:extLst>
          </p:cNvPr>
          <p:cNvPicPr>
            <a:picLocks noChangeAspect="1"/>
          </p:cNvPicPr>
          <p:nvPr/>
        </p:nvPicPr>
        <p:blipFill>
          <a:blip r:embed="rId3"/>
          <a:stretch>
            <a:fillRect/>
          </a:stretch>
        </p:blipFill>
        <p:spPr>
          <a:xfrm>
            <a:off x="2413590" y="877403"/>
            <a:ext cx="3742125" cy="1813242"/>
          </a:xfrm>
          <a:prstGeom prst="rect">
            <a:avLst/>
          </a:prstGeom>
        </p:spPr>
      </p:pic>
      <p:graphicFrame>
        <p:nvGraphicFramePr>
          <p:cNvPr id="5" name="Table 4">
            <a:extLst>
              <a:ext uri="{FF2B5EF4-FFF2-40B4-BE49-F238E27FC236}">
                <a16:creationId xmlns:a16="http://schemas.microsoft.com/office/drawing/2014/main" id="{CA4DD5F5-2964-1944-91B1-7A3C2EC8B5F2}"/>
              </a:ext>
            </a:extLst>
          </p:cNvPr>
          <p:cNvGraphicFramePr>
            <a:graphicFrameLocks noGrp="1"/>
          </p:cNvGraphicFramePr>
          <p:nvPr/>
        </p:nvGraphicFramePr>
        <p:xfrm>
          <a:off x="769088" y="2751151"/>
          <a:ext cx="7576401" cy="1915160"/>
        </p:xfrm>
        <a:graphic>
          <a:graphicData uri="http://schemas.openxmlformats.org/drawingml/2006/table">
            <a:tbl>
              <a:tblPr firstRow="1" bandRow="1">
                <a:tableStyleId>{5C22544A-7EE6-4342-B048-85BDC9FD1C3A}</a:tableStyleId>
              </a:tblPr>
              <a:tblGrid>
                <a:gridCol w="2324986">
                  <a:extLst>
                    <a:ext uri="{9D8B030D-6E8A-4147-A177-3AD203B41FA5}">
                      <a16:colId xmlns:a16="http://schemas.microsoft.com/office/drawing/2014/main" val="2767075972"/>
                    </a:ext>
                  </a:extLst>
                </a:gridCol>
                <a:gridCol w="2413591">
                  <a:extLst>
                    <a:ext uri="{9D8B030D-6E8A-4147-A177-3AD203B41FA5}">
                      <a16:colId xmlns:a16="http://schemas.microsoft.com/office/drawing/2014/main" val="2533726508"/>
                    </a:ext>
                  </a:extLst>
                </a:gridCol>
                <a:gridCol w="2837824">
                  <a:extLst>
                    <a:ext uri="{9D8B030D-6E8A-4147-A177-3AD203B41FA5}">
                      <a16:colId xmlns:a16="http://schemas.microsoft.com/office/drawing/2014/main" val="3265811275"/>
                    </a:ext>
                  </a:extLst>
                </a:gridCol>
              </a:tblGrid>
              <a:tr h="370840">
                <a:tc>
                  <a:txBody>
                    <a:bodyPr/>
                    <a:lstStyle/>
                    <a:p>
                      <a:r>
                        <a:rPr lang="en-US" sz="1200" dirty="0"/>
                        <a:t>Cable Type</a:t>
                      </a:r>
                    </a:p>
                  </a:txBody>
                  <a:tcPr/>
                </a:tc>
                <a:tc>
                  <a:txBody>
                    <a:bodyPr/>
                    <a:lstStyle/>
                    <a:p>
                      <a:r>
                        <a:rPr lang="en-US" sz="1200" dirty="0"/>
                        <a:t>Standard</a:t>
                      </a:r>
                    </a:p>
                  </a:txBody>
                  <a:tcPr/>
                </a:tc>
                <a:tc>
                  <a:txBody>
                    <a:bodyPr/>
                    <a:lstStyle/>
                    <a:p>
                      <a:r>
                        <a:rPr lang="en-US" sz="1200" dirty="0"/>
                        <a:t>Application</a:t>
                      </a:r>
                    </a:p>
                  </a:txBody>
                  <a:tcPr/>
                </a:tc>
                <a:extLst>
                  <a:ext uri="{0D108BD9-81ED-4DB2-BD59-A6C34878D82A}">
                    <a16:rowId xmlns:a16="http://schemas.microsoft.com/office/drawing/2014/main" val="3025646199"/>
                  </a:ext>
                </a:extLst>
              </a:tr>
              <a:tr h="370840">
                <a:tc>
                  <a:txBody>
                    <a:bodyPr/>
                    <a:lstStyle/>
                    <a:p>
                      <a:r>
                        <a:rPr lang="en-US" sz="1200" dirty="0">
                          <a:solidFill>
                            <a:srgbClr val="000000"/>
                          </a:solidFill>
                        </a:rPr>
                        <a:t>Ethernet Straight-through</a:t>
                      </a:r>
                    </a:p>
                  </a:txBody>
                  <a:tcPr/>
                </a:tc>
                <a:tc>
                  <a:txBody>
                    <a:bodyPr/>
                    <a:lstStyle/>
                    <a:p>
                      <a:r>
                        <a:rPr lang="en-US" sz="1200" dirty="0">
                          <a:solidFill>
                            <a:srgbClr val="000000"/>
                          </a:solidFill>
                        </a:rPr>
                        <a:t>Both ends T568A or T568B</a:t>
                      </a:r>
                    </a:p>
                  </a:txBody>
                  <a:tcPr/>
                </a:tc>
                <a:tc>
                  <a:txBody>
                    <a:bodyPr/>
                    <a:lstStyle/>
                    <a:p>
                      <a:r>
                        <a:rPr lang="en-US" sz="1200" dirty="0">
                          <a:solidFill>
                            <a:srgbClr val="000000"/>
                          </a:solidFill>
                        </a:rPr>
                        <a:t>Host to Network Device</a:t>
                      </a:r>
                    </a:p>
                  </a:txBody>
                  <a:tcPr/>
                </a:tc>
                <a:extLst>
                  <a:ext uri="{0D108BD9-81ED-4DB2-BD59-A6C34878D82A}">
                    <a16:rowId xmlns:a16="http://schemas.microsoft.com/office/drawing/2014/main" val="3188198789"/>
                  </a:ext>
                </a:extLst>
              </a:tr>
              <a:tr h="370840">
                <a:tc>
                  <a:txBody>
                    <a:bodyPr/>
                    <a:lstStyle/>
                    <a:p>
                      <a:r>
                        <a:rPr lang="en-US" sz="1200" dirty="0">
                          <a:solidFill>
                            <a:srgbClr val="000000"/>
                          </a:solidFill>
                        </a:rPr>
                        <a:t>Ethernet Crossover *</a:t>
                      </a:r>
                    </a:p>
                  </a:txBody>
                  <a:tcPr/>
                </a:tc>
                <a:tc>
                  <a:txBody>
                    <a:bodyPr/>
                    <a:lstStyle/>
                    <a:p>
                      <a:r>
                        <a:rPr lang="en-US" sz="1200" dirty="0">
                          <a:solidFill>
                            <a:srgbClr val="000000"/>
                          </a:solidFill>
                        </a:rPr>
                        <a:t>One end T568A, other end T568B</a:t>
                      </a:r>
                    </a:p>
                  </a:txBody>
                  <a:tcPr/>
                </a:tc>
                <a:tc>
                  <a:txBody>
                    <a:bodyPr/>
                    <a:lstStyle/>
                    <a:p>
                      <a:r>
                        <a:rPr lang="en-US" sz="1200" dirty="0">
                          <a:solidFill>
                            <a:srgbClr val="000000"/>
                          </a:solidFill>
                        </a:rPr>
                        <a:t>Host-to-Host, Switch-to-Switch, Router-to-Router</a:t>
                      </a:r>
                    </a:p>
                  </a:txBody>
                  <a:tcPr/>
                </a:tc>
                <a:extLst>
                  <a:ext uri="{0D108BD9-81ED-4DB2-BD59-A6C34878D82A}">
                    <a16:rowId xmlns:a16="http://schemas.microsoft.com/office/drawing/2014/main" val="4082003186"/>
                  </a:ext>
                </a:extLst>
              </a:tr>
              <a:tr h="122239">
                <a:tc gridSpan="3">
                  <a:txBody>
                    <a:bodyPr/>
                    <a:lstStyle/>
                    <a:p>
                      <a:r>
                        <a:rPr lang="en-US" sz="1100" dirty="0">
                          <a:solidFill>
                            <a:srgbClr val="000000"/>
                          </a:solidFill>
                        </a:rPr>
                        <a:t>* Considered Legacy due to most NICs using Auto-MDIX to sense cable type and complete connection</a:t>
                      </a:r>
                    </a:p>
                  </a:txBody>
                  <a:tcPr/>
                </a:tc>
                <a:tc hMerge="1">
                  <a:txBody>
                    <a:bodyPr/>
                    <a:lstStyle/>
                    <a:p>
                      <a:endParaRPr lang="en-US" sz="1200" dirty="0">
                        <a:solidFill>
                          <a:srgbClr val="000000"/>
                        </a:solidFill>
                      </a:endParaRPr>
                    </a:p>
                  </a:txBody>
                  <a:tcPr/>
                </a:tc>
                <a:tc hMerge="1">
                  <a:txBody>
                    <a:bodyPr/>
                    <a:lstStyle/>
                    <a:p>
                      <a:endParaRPr lang="en-US" sz="1200" dirty="0">
                        <a:solidFill>
                          <a:srgbClr val="000000"/>
                        </a:solidFill>
                      </a:endParaRPr>
                    </a:p>
                  </a:txBody>
                  <a:tcPr/>
                </a:tc>
                <a:extLst>
                  <a:ext uri="{0D108BD9-81ED-4DB2-BD59-A6C34878D82A}">
                    <a16:rowId xmlns:a16="http://schemas.microsoft.com/office/drawing/2014/main" val="2604894185"/>
                  </a:ext>
                </a:extLst>
              </a:tr>
              <a:tr h="370840">
                <a:tc>
                  <a:txBody>
                    <a:bodyPr/>
                    <a:lstStyle/>
                    <a:p>
                      <a:r>
                        <a:rPr lang="en-US" sz="1200" dirty="0">
                          <a:solidFill>
                            <a:srgbClr val="000000"/>
                          </a:solidFill>
                        </a:rPr>
                        <a:t>Rollover</a:t>
                      </a:r>
                    </a:p>
                  </a:txBody>
                  <a:tcPr/>
                </a:tc>
                <a:tc>
                  <a:txBody>
                    <a:bodyPr/>
                    <a:lstStyle/>
                    <a:p>
                      <a:r>
                        <a:rPr lang="en-US" sz="1200" dirty="0">
                          <a:solidFill>
                            <a:srgbClr val="000000"/>
                          </a:solidFill>
                        </a:rPr>
                        <a:t>Cisco Proprietary</a:t>
                      </a:r>
                    </a:p>
                  </a:txBody>
                  <a:tcPr/>
                </a:tc>
                <a:tc>
                  <a:txBody>
                    <a:bodyPr/>
                    <a:lstStyle/>
                    <a:p>
                      <a:r>
                        <a:rPr lang="en-US" sz="1200" dirty="0">
                          <a:solidFill>
                            <a:srgbClr val="000000"/>
                          </a:solidFill>
                        </a:rPr>
                        <a:t>Host serial port to Router or Switch Console Port, using an adapter</a:t>
                      </a:r>
                    </a:p>
                  </a:txBody>
                  <a:tcPr/>
                </a:tc>
                <a:extLst>
                  <a:ext uri="{0D108BD9-81ED-4DB2-BD59-A6C34878D82A}">
                    <a16:rowId xmlns:a16="http://schemas.microsoft.com/office/drawing/2014/main" val="2506356182"/>
                  </a:ext>
                </a:extLst>
              </a:tr>
            </a:tbl>
          </a:graphicData>
        </a:graphic>
      </p:graphicFrame>
    </p:spTree>
    <p:extLst>
      <p:ext uri="{BB962C8B-B14F-4D97-AF65-F5344CB8AC3E}">
        <p14:creationId xmlns:p14="http://schemas.microsoft.com/office/powerpoint/2010/main" val="246947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4.5 Fiber-Optic Cabling</a:t>
            </a:r>
          </a:p>
        </p:txBody>
      </p:sp>
    </p:spTree>
    <p:custDataLst>
      <p:tags r:id="rId1"/>
    </p:custDataLst>
    <p:extLst>
      <p:ext uri="{BB962C8B-B14F-4D97-AF65-F5344CB8AC3E}">
        <p14:creationId xmlns:p14="http://schemas.microsoft.com/office/powerpoint/2010/main" val="847603553"/>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Properties of Fiber-Optic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7755099" cy="3505566"/>
          </a:xfrm>
        </p:spPr>
        <p:txBody>
          <a:bodyPr/>
          <a:lstStyle/>
          <a:p>
            <a:pPr marL="342900" indent="-342900" algn="l">
              <a:buFont typeface="Arial" panose="020B0604020202020204" pitchFamily="34" charset="0"/>
              <a:buChar char="•"/>
            </a:pPr>
            <a:r>
              <a:rPr lang="en-US" sz="1600" dirty="0">
                <a:solidFill>
                  <a:srgbClr val="000000"/>
                </a:solidFill>
              </a:rPr>
              <a:t>Not as common as UTP because of the expense involved</a:t>
            </a:r>
          </a:p>
          <a:p>
            <a:pPr marL="342900" indent="-342900" algn="l">
              <a:buFont typeface="Arial" panose="020B0604020202020204" pitchFamily="34" charset="0"/>
              <a:buChar char="•"/>
            </a:pPr>
            <a:r>
              <a:rPr lang="en-US" sz="1600" dirty="0">
                <a:solidFill>
                  <a:srgbClr val="000000"/>
                </a:solidFill>
              </a:rPr>
              <a:t>Ideal for some networking scenarios</a:t>
            </a:r>
          </a:p>
          <a:p>
            <a:pPr marL="342900" indent="-342900" algn="l">
              <a:buFont typeface="Arial" panose="020B0604020202020204" pitchFamily="34" charset="0"/>
              <a:buChar char="•"/>
            </a:pPr>
            <a:r>
              <a:rPr lang="en-US" sz="1600" dirty="0">
                <a:solidFill>
                  <a:srgbClr val="000000"/>
                </a:solidFill>
              </a:rPr>
              <a:t>Transmits data over longer distances at higher bandwidth than any other networking media</a:t>
            </a:r>
          </a:p>
          <a:p>
            <a:pPr marL="342900" indent="-342900" algn="l">
              <a:buFont typeface="Arial" panose="020B0604020202020204" pitchFamily="34" charset="0"/>
              <a:buChar char="•"/>
            </a:pPr>
            <a:r>
              <a:rPr lang="en-US" sz="1600" dirty="0">
                <a:solidFill>
                  <a:srgbClr val="000000"/>
                </a:solidFill>
              </a:rPr>
              <a:t>Less susceptible to attenuation, and completely immune to EMI/RFI</a:t>
            </a:r>
          </a:p>
          <a:p>
            <a:pPr marL="342900" indent="-342900" algn="l">
              <a:buFont typeface="Arial" panose="020B0604020202020204" pitchFamily="34" charset="0"/>
              <a:buChar char="•"/>
            </a:pPr>
            <a:r>
              <a:rPr lang="en-US" sz="1600" dirty="0">
                <a:solidFill>
                  <a:srgbClr val="000000"/>
                </a:solidFill>
              </a:rPr>
              <a:t>Made of flexible, extremely thin strands of very pure glass</a:t>
            </a:r>
          </a:p>
          <a:p>
            <a:pPr marL="342900" indent="-342900" algn="l">
              <a:buFont typeface="Arial" panose="020B0604020202020204" pitchFamily="34" charset="0"/>
              <a:buChar char="•"/>
            </a:pPr>
            <a:r>
              <a:rPr lang="en-US" sz="1600" dirty="0">
                <a:solidFill>
                  <a:srgbClr val="000000"/>
                </a:solidFill>
              </a:rPr>
              <a:t>Uses a laser or LED to encode bits as pulses of light</a:t>
            </a:r>
          </a:p>
          <a:p>
            <a:pPr marL="342900" indent="-342900" algn="l">
              <a:buFont typeface="Arial" panose="020B0604020202020204" pitchFamily="34" charset="0"/>
              <a:buChar char="•"/>
            </a:pPr>
            <a:r>
              <a:rPr lang="en-US" sz="1600" dirty="0">
                <a:solidFill>
                  <a:srgbClr val="000000"/>
                </a:solidFill>
              </a:rPr>
              <a:t>The fiber-optic cable acts as a wave guide to transmit light between the two ends with minimal signal loss</a:t>
            </a:r>
          </a:p>
        </p:txBody>
      </p:sp>
    </p:spTree>
    <p:extLst>
      <p:ext uri="{BB962C8B-B14F-4D97-AF65-F5344CB8AC3E}">
        <p14:creationId xmlns:p14="http://schemas.microsoft.com/office/powerpoint/2010/main" val="359680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9427"/>
            <a:ext cx="8345488" cy="731837"/>
          </a:xfrm>
        </p:spPr>
        <p:txBody>
          <a:bodyPr/>
          <a:lstStyle/>
          <a:p>
            <a:r>
              <a:rPr lang="en-US" sz="1600" dirty="0"/>
              <a:t>Fiber-Optic Cabling</a:t>
            </a:r>
            <a:br>
              <a:rPr lang="en-US" dirty="0"/>
            </a:br>
            <a:r>
              <a:rPr lang="en-US" sz="2400" dirty="0"/>
              <a:t>Types of Fiber Media</a:t>
            </a:r>
          </a:p>
        </p:txBody>
      </p:sp>
      <p:sp>
        <p:nvSpPr>
          <p:cNvPr id="10" name="TextBox 9">
            <a:extLst>
              <a:ext uri="{FF2B5EF4-FFF2-40B4-BE49-F238E27FC236}">
                <a16:creationId xmlns:a16="http://schemas.microsoft.com/office/drawing/2014/main" id="{0145086B-2901-0F41-A9EB-B71B1C482E4F}"/>
              </a:ext>
            </a:extLst>
          </p:cNvPr>
          <p:cNvSpPr txBox="1"/>
          <p:nvPr/>
        </p:nvSpPr>
        <p:spPr>
          <a:xfrm>
            <a:off x="1223992" y="776263"/>
            <a:ext cx="1858201" cy="338554"/>
          </a:xfrm>
          <a:prstGeom prst="rect">
            <a:avLst/>
          </a:prstGeom>
          <a:noFill/>
        </p:spPr>
        <p:txBody>
          <a:bodyPr wrap="none" rtlCol="0">
            <a:spAutoFit/>
          </a:bodyPr>
          <a:lstStyle/>
          <a:p>
            <a:r>
              <a:rPr lang="en-US" sz="1600" dirty="0"/>
              <a:t>Single-Mode Fiber</a:t>
            </a:r>
          </a:p>
        </p:txBody>
      </p:sp>
      <p:sp>
        <p:nvSpPr>
          <p:cNvPr id="12" name="TextBox 11">
            <a:extLst>
              <a:ext uri="{FF2B5EF4-FFF2-40B4-BE49-F238E27FC236}">
                <a16:creationId xmlns:a16="http://schemas.microsoft.com/office/drawing/2014/main" id="{2A4ED91E-0D65-D341-8674-40BFA887E49F}"/>
              </a:ext>
            </a:extLst>
          </p:cNvPr>
          <p:cNvSpPr txBox="1"/>
          <p:nvPr/>
        </p:nvSpPr>
        <p:spPr>
          <a:xfrm>
            <a:off x="856904" y="3044268"/>
            <a:ext cx="2592376"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00000"/>
                </a:solidFill>
              </a:rPr>
              <a:t>Very small core</a:t>
            </a:r>
          </a:p>
          <a:p>
            <a:pPr marL="285750" indent="-285750">
              <a:buFont typeface="Arial" panose="020B0604020202020204" pitchFamily="34" charset="0"/>
              <a:buChar char="•"/>
            </a:pPr>
            <a:r>
              <a:rPr lang="en-US" sz="1400" dirty="0">
                <a:solidFill>
                  <a:srgbClr val="000000"/>
                </a:solidFill>
              </a:rPr>
              <a:t>Uses expensive lasers</a:t>
            </a:r>
          </a:p>
          <a:p>
            <a:pPr marL="285750" indent="-285750">
              <a:buFont typeface="Arial" panose="020B0604020202020204" pitchFamily="34" charset="0"/>
              <a:buChar char="•"/>
            </a:pPr>
            <a:r>
              <a:rPr lang="en-US" sz="1400" dirty="0">
                <a:solidFill>
                  <a:srgbClr val="000000"/>
                </a:solidFill>
              </a:rPr>
              <a:t>Long-distance applications</a:t>
            </a:r>
          </a:p>
        </p:txBody>
      </p:sp>
      <p:pic>
        <p:nvPicPr>
          <p:cNvPr id="7" name="Picture 6">
            <a:extLst>
              <a:ext uri="{FF2B5EF4-FFF2-40B4-BE49-F238E27FC236}">
                <a16:creationId xmlns:a16="http://schemas.microsoft.com/office/drawing/2014/main" id="{85F69D71-1615-F943-A89B-B8E540C616D0}"/>
              </a:ext>
            </a:extLst>
          </p:cNvPr>
          <p:cNvPicPr>
            <a:picLocks noChangeAspect="1"/>
          </p:cNvPicPr>
          <p:nvPr/>
        </p:nvPicPr>
        <p:blipFill>
          <a:blip r:embed="rId3"/>
          <a:stretch>
            <a:fillRect/>
          </a:stretch>
        </p:blipFill>
        <p:spPr>
          <a:xfrm>
            <a:off x="404037" y="1159244"/>
            <a:ext cx="3498112" cy="1826949"/>
          </a:xfrm>
          <a:prstGeom prst="rect">
            <a:avLst/>
          </a:prstGeom>
        </p:spPr>
      </p:pic>
      <p:sp>
        <p:nvSpPr>
          <p:cNvPr id="11" name="TextBox 10">
            <a:extLst>
              <a:ext uri="{FF2B5EF4-FFF2-40B4-BE49-F238E27FC236}">
                <a16:creationId xmlns:a16="http://schemas.microsoft.com/office/drawing/2014/main" id="{602F7914-42F0-484B-BB97-EB9EA6A329D7}"/>
              </a:ext>
            </a:extLst>
          </p:cNvPr>
          <p:cNvSpPr txBox="1"/>
          <p:nvPr/>
        </p:nvSpPr>
        <p:spPr>
          <a:xfrm>
            <a:off x="5976150" y="776263"/>
            <a:ext cx="1654620" cy="338554"/>
          </a:xfrm>
          <a:prstGeom prst="rect">
            <a:avLst/>
          </a:prstGeom>
          <a:noFill/>
        </p:spPr>
        <p:txBody>
          <a:bodyPr wrap="none" rtlCol="0">
            <a:spAutoFit/>
          </a:bodyPr>
          <a:lstStyle/>
          <a:p>
            <a:r>
              <a:rPr lang="en-US" sz="1600" dirty="0"/>
              <a:t>Multimode Fiber</a:t>
            </a:r>
          </a:p>
        </p:txBody>
      </p:sp>
      <p:sp>
        <p:nvSpPr>
          <p:cNvPr id="13" name="TextBox 12">
            <a:extLst>
              <a:ext uri="{FF2B5EF4-FFF2-40B4-BE49-F238E27FC236}">
                <a16:creationId xmlns:a16="http://schemas.microsoft.com/office/drawing/2014/main" id="{D9E7D19F-4913-9C4C-95A2-35193F2716BF}"/>
              </a:ext>
            </a:extLst>
          </p:cNvPr>
          <p:cNvSpPr txBox="1"/>
          <p:nvPr/>
        </p:nvSpPr>
        <p:spPr>
          <a:xfrm>
            <a:off x="5496243" y="2941486"/>
            <a:ext cx="3066802" cy="954107"/>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00000"/>
                </a:solidFill>
              </a:rPr>
              <a:t>Larger core</a:t>
            </a:r>
          </a:p>
          <a:p>
            <a:pPr marL="285750" indent="-285750">
              <a:buFont typeface="Arial" panose="020B0604020202020204" pitchFamily="34" charset="0"/>
              <a:buChar char="•"/>
            </a:pPr>
            <a:r>
              <a:rPr lang="en-US" sz="1400" dirty="0">
                <a:solidFill>
                  <a:srgbClr val="000000"/>
                </a:solidFill>
              </a:rPr>
              <a:t>Uses less expensive LEDs</a:t>
            </a:r>
          </a:p>
          <a:p>
            <a:pPr marL="285750" indent="-285750">
              <a:buFont typeface="Arial" panose="020B0604020202020204" pitchFamily="34" charset="0"/>
              <a:buChar char="•"/>
            </a:pPr>
            <a:r>
              <a:rPr lang="en-US" sz="1400" dirty="0">
                <a:solidFill>
                  <a:srgbClr val="000000"/>
                </a:solidFill>
              </a:rPr>
              <a:t>LEDs transmit at different angles</a:t>
            </a:r>
          </a:p>
          <a:p>
            <a:pPr marL="285750" indent="-285750">
              <a:buFont typeface="Arial" panose="020B0604020202020204" pitchFamily="34" charset="0"/>
              <a:buChar char="•"/>
            </a:pPr>
            <a:r>
              <a:rPr lang="en-US" sz="1400" dirty="0">
                <a:solidFill>
                  <a:srgbClr val="000000"/>
                </a:solidFill>
              </a:rPr>
              <a:t>Up to 10 Gbps over 550 meters</a:t>
            </a:r>
          </a:p>
        </p:txBody>
      </p:sp>
      <p:pic>
        <p:nvPicPr>
          <p:cNvPr id="9" name="Picture 8">
            <a:extLst>
              <a:ext uri="{FF2B5EF4-FFF2-40B4-BE49-F238E27FC236}">
                <a16:creationId xmlns:a16="http://schemas.microsoft.com/office/drawing/2014/main" id="{E68DE850-D35E-6A46-911C-7201A131A7ED}"/>
              </a:ext>
            </a:extLst>
          </p:cNvPr>
          <p:cNvPicPr>
            <a:picLocks noChangeAspect="1"/>
          </p:cNvPicPr>
          <p:nvPr/>
        </p:nvPicPr>
        <p:blipFill>
          <a:blip r:embed="rId4"/>
          <a:stretch>
            <a:fillRect/>
          </a:stretch>
        </p:blipFill>
        <p:spPr>
          <a:xfrm>
            <a:off x="5054404" y="1159244"/>
            <a:ext cx="3498112" cy="1822655"/>
          </a:xfrm>
          <a:prstGeom prst="rect">
            <a:avLst/>
          </a:prstGeom>
        </p:spPr>
      </p:pic>
      <p:sp>
        <p:nvSpPr>
          <p:cNvPr id="14" name="TextBox 13">
            <a:extLst>
              <a:ext uri="{FF2B5EF4-FFF2-40B4-BE49-F238E27FC236}">
                <a16:creationId xmlns:a16="http://schemas.microsoft.com/office/drawing/2014/main" id="{D010E103-DB24-A243-A5CD-29306830B737}"/>
              </a:ext>
            </a:extLst>
          </p:cNvPr>
          <p:cNvSpPr txBox="1"/>
          <p:nvPr/>
        </p:nvSpPr>
        <p:spPr>
          <a:xfrm>
            <a:off x="475618" y="4025477"/>
            <a:ext cx="8192763" cy="738664"/>
          </a:xfrm>
          <a:prstGeom prst="rect">
            <a:avLst/>
          </a:prstGeom>
          <a:noFill/>
        </p:spPr>
        <p:txBody>
          <a:bodyPr wrap="square" rtlCol="0">
            <a:spAutoFit/>
          </a:bodyPr>
          <a:lstStyle/>
          <a:p>
            <a:r>
              <a:rPr lang="en-US" sz="1400" dirty="0">
                <a:solidFill>
                  <a:srgbClr val="000000"/>
                </a:solidFill>
              </a:rPr>
              <a:t>Dispersion refers to the spreading out of a light pulse over time. Increased dispersion means increased loss of signal strength. MMF has greater dispersion than SMF, with a the maximum cable distance for MMF is 550 meters.</a:t>
            </a:r>
          </a:p>
        </p:txBody>
      </p:sp>
    </p:spTree>
    <p:extLst>
      <p:ext uri="{BB962C8B-B14F-4D97-AF65-F5344CB8AC3E}">
        <p14:creationId xmlns:p14="http://schemas.microsoft.com/office/powerpoint/2010/main" val="361636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Fiber-Optic Cabling Usage</a:t>
            </a:r>
          </a:p>
        </p:txBody>
      </p:sp>
      <p:sp>
        <p:nvSpPr>
          <p:cNvPr id="4" name="Content Placeholder 3">
            <a:extLst>
              <a:ext uri="{FF2B5EF4-FFF2-40B4-BE49-F238E27FC236}">
                <a16:creationId xmlns:a16="http://schemas.microsoft.com/office/drawing/2014/main" id="{DFF076BC-3C2E-CE4F-A6DA-A339E2D4B22B}"/>
              </a:ext>
            </a:extLst>
          </p:cNvPr>
          <p:cNvSpPr>
            <a:spLocks noGrp="1"/>
          </p:cNvSpPr>
          <p:nvPr>
            <p:ph idx="1"/>
          </p:nvPr>
        </p:nvSpPr>
        <p:spPr>
          <a:xfrm>
            <a:off x="431971" y="933119"/>
            <a:ext cx="8280057" cy="3073946"/>
          </a:xfrm>
        </p:spPr>
        <p:txBody>
          <a:bodyPr/>
          <a:lstStyle/>
          <a:p>
            <a:pPr algn="l"/>
            <a:r>
              <a:rPr lang="en-US" sz="1600" dirty="0">
                <a:solidFill>
                  <a:srgbClr val="000000"/>
                </a:solidFill>
              </a:rPr>
              <a:t>Fiber-optic cabling is now being used in four types of industry:</a:t>
            </a:r>
          </a:p>
          <a:p>
            <a:pPr algn="l"/>
            <a:endParaRPr lang="en-US" sz="1600" dirty="0">
              <a:solidFill>
                <a:srgbClr val="000000"/>
              </a:solidFill>
            </a:endParaRPr>
          </a:p>
          <a:p>
            <a:pPr marL="342900" indent="-342900" algn="l">
              <a:buFont typeface="+mj-lt"/>
              <a:buAutoNum type="arabicPeriod"/>
            </a:pPr>
            <a:r>
              <a:rPr lang="en-US" sz="1600" b="1" dirty="0">
                <a:solidFill>
                  <a:srgbClr val="000000"/>
                </a:solidFill>
              </a:rPr>
              <a:t>Enterprise Networks -</a:t>
            </a:r>
            <a:r>
              <a:rPr lang="en-US" sz="1600" dirty="0">
                <a:solidFill>
                  <a:srgbClr val="000000"/>
                </a:solidFill>
              </a:rPr>
              <a:t> Used for backbone cabling applications and interconnecting infrastructure devices</a:t>
            </a:r>
          </a:p>
          <a:p>
            <a:pPr marL="342900" indent="-342900" algn="l">
              <a:buFont typeface="+mj-lt"/>
              <a:buAutoNum type="arabicPeriod"/>
            </a:pPr>
            <a:r>
              <a:rPr lang="en-US" sz="1600" b="1" dirty="0">
                <a:solidFill>
                  <a:srgbClr val="000000"/>
                </a:solidFill>
              </a:rPr>
              <a:t>Fiber-to-the-Home (FTTH) -</a:t>
            </a:r>
            <a:r>
              <a:rPr lang="en-US" sz="1600" dirty="0">
                <a:solidFill>
                  <a:srgbClr val="000000"/>
                </a:solidFill>
              </a:rPr>
              <a:t> Used to provide always-on broadband services to homes and small businesses</a:t>
            </a:r>
          </a:p>
          <a:p>
            <a:pPr marL="342900" indent="-342900" algn="l">
              <a:buFont typeface="+mj-lt"/>
              <a:buAutoNum type="arabicPeriod"/>
            </a:pPr>
            <a:r>
              <a:rPr lang="en-US" sz="1600" b="1" dirty="0">
                <a:solidFill>
                  <a:srgbClr val="000000"/>
                </a:solidFill>
              </a:rPr>
              <a:t>Long-Haul Networks -</a:t>
            </a:r>
            <a:r>
              <a:rPr lang="en-US" sz="1600" dirty="0">
                <a:solidFill>
                  <a:srgbClr val="000000"/>
                </a:solidFill>
              </a:rPr>
              <a:t> Used by service providers to connect countries and cities</a:t>
            </a:r>
          </a:p>
          <a:p>
            <a:pPr marL="342900" indent="-342900" algn="l">
              <a:buFont typeface="+mj-lt"/>
              <a:buAutoNum type="arabicPeriod"/>
            </a:pPr>
            <a:r>
              <a:rPr lang="en-US" sz="1600" b="1" dirty="0">
                <a:solidFill>
                  <a:srgbClr val="000000"/>
                </a:solidFill>
              </a:rPr>
              <a:t>Submarine Cable Networks -</a:t>
            </a:r>
            <a:r>
              <a:rPr lang="en-US" sz="1600" dirty="0">
                <a:solidFill>
                  <a:srgbClr val="000000"/>
                </a:solidFill>
              </a:rPr>
              <a:t> Used to provide reliable high-speed, high-capacity solutions capable of surviving in harsh undersea environments at up to transoceanic distances. </a:t>
            </a:r>
          </a:p>
          <a:p>
            <a:pPr algn="l"/>
            <a:endParaRPr lang="en-US" sz="1600" dirty="0">
              <a:solidFill>
                <a:srgbClr val="000000"/>
              </a:solidFill>
            </a:endParaRPr>
          </a:p>
          <a:p>
            <a:pPr algn="l"/>
            <a:r>
              <a:rPr lang="en-US" sz="1600" dirty="0">
                <a:solidFill>
                  <a:srgbClr val="000000"/>
                </a:solidFill>
              </a:rPr>
              <a:t>Our focus in this course is the use of fiber within the enterprise.</a:t>
            </a:r>
          </a:p>
          <a:p>
            <a:pPr algn="l"/>
            <a:endParaRPr lang="en-US" sz="1400" dirty="0">
              <a:solidFill>
                <a:srgbClr val="000000"/>
              </a:solidFill>
            </a:endParaRPr>
          </a:p>
        </p:txBody>
      </p:sp>
    </p:spTree>
    <p:extLst>
      <p:ext uri="{BB962C8B-B14F-4D97-AF65-F5344CB8AC3E}">
        <p14:creationId xmlns:p14="http://schemas.microsoft.com/office/powerpoint/2010/main" val="133921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Fiber-Optic Connectors</a:t>
            </a:r>
          </a:p>
        </p:txBody>
      </p:sp>
      <p:pic>
        <p:nvPicPr>
          <p:cNvPr id="9" name="Picture 8">
            <a:extLst>
              <a:ext uri="{FF2B5EF4-FFF2-40B4-BE49-F238E27FC236}">
                <a16:creationId xmlns:a16="http://schemas.microsoft.com/office/drawing/2014/main" id="{B26D65F4-B7C3-924E-9B83-6DED04AD85D6}"/>
              </a:ext>
            </a:extLst>
          </p:cNvPr>
          <p:cNvPicPr>
            <a:picLocks noChangeAspect="1"/>
          </p:cNvPicPr>
          <p:nvPr/>
        </p:nvPicPr>
        <p:blipFill>
          <a:blip r:embed="rId3"/>
          <a:stretch>
            <a:fillRect/>
          </a:stretch>
        </p:blipFill>
        <p:spPr>
          <a:xfrm>
            <a:off x="1009650" y="959161"/>
            <a:ext cx="2499094" cy="1158225"/>
          </a:xfrm>
          <a:prstGeom prst="rect">
            <a:avLst/>
          </a:prstGeom>
        </p:spPr>
      </p:pic>
      <p:sp>
        <p:nvSpPr>
          <p:cNvPr id="18" name="TextBox 17">
            <a:extLst>
              <a:ext uri="{FF2B5EF4-FFF2-40B4-BE49-F238E27FC236}">
                <a16:creationId xmlns:a16="http://schemas.microsoft.com/office/drawing/2014/main" id="{044A587F-DE40-3E49-8A91-EEAED1C33FB7}"/>
              </a:ext>
            </a:extLst>
          </p:cNvPr>
          <p:cNvSpPr txBox="1"/>
          <p:nvPr/>
        </p:nvSpPr>
        <p:spPr>
          <a:xfrm>
            <a:off x="966086" y="2134142"/>
            <a:ext cx="2465483" cy="307777"/>
          </a:xfrm>
          <a:prstGeom prst="rect">
            <a:avLst/>
          </a:prstGeom>
          <a:noFill/>
        </p:spPr>
        <p:txBody>
          <a:bodyPr wrap="none" rtlCol="0">
            <a:spAutoFit/>
          </a:bodyPr>
          <a:lstStyle/>
          <a:p>
            <a:r>
              <a:rPr lang="en-US" sz="1400" dirty="0">
                <a:solidFill>
                  <a:srgbClr val="000000"/>
                </a:solidFill>
              </a:rPr>
              <a:t>Straight-Tip (ST) Connectors</a:t>
            </a:r>
          </a:p>
        </p:txBody>
      </p:sp>
      <p:pic>
        <p:nvPicPr>
          <p:cNvPr id="13" name="Picture 12">
            <a:extLst>
              <a:ext uri="{FF2B5EF4-FFF2-40B4-BE49-F238E27FC236}">
                <a16:creationId xmlns:a16="http://schemas.microsoft.com/office/drawing/2014/main" id="{FD808FC8-9C53-6F46-BBFE-9EA2FE573C6E}"/>
              </a:ext>
            </a:extLst>
          </p:cNvPr>
          <p:cNvPicPr>
            <a:picLocks noChangeAspect="1"/>
          </p:cNvPicPr>
          <p:nvPr/>
        </p:nvPicPr>
        <p:blipFill>
          <a:blip r:embed="rId4"/>
          <a:stretch>
            <a:fillRect/>
          </a:stretch>
        </p:blipFill>
        <p:spPr>
          <a:xfrm>
            <a:off x="1009650" y="2766454"/>
            <a:ext cx="1923902" cy="1559373"/>
          </a:xfrm>
          <a:prstGeom prst="rect">
            <a:avLst/>
          </a:prstGeom>
        </p:spPr>
      </p:pic>
      <p:sp>
        <p:nvSpPr>
          <p:cNvPr id="19" name="TextBox 18">
            <a:extLst>
              <a:ext uri="{FF2B5EF4-FFF2-40B4-BE49-F238E27FC236}">
                <a16:creationId xmlns:a16="http://schemas.microsoft.com/office/drawing/2014/main" id="{5E458872-CEC9-3244-B967-B0823E20436A}"/>
              </a:ext>
            </a:extLst>
          </p:cNvPr>
          <p:cNvSpPr txBox="1"/>
          <p:nvPr/>
        </p:nvSpPr>
        <p:spPr>
          <a:xfrm>
            <a:off x="609546" y="4401210"/>
            <a:ext cx="3299301" cy="307777"/>
          </a:xfrm>
          <a:prstGeom prst="rect">
            <a:avLst/>
          </a:prstGeom>
          <a:noFill/>
        </p:spPr>
        <p:txBody>
          <a:bodyPr wrap="none" rtlCol="0">
            <a:spAutoFit/>
          </a:bodyPr>
          <a:lstStyle/>
          <a:p>
            <a:r>
              <a:rPr lang="en-US" sz="1400" dirty="0">
                <a:solidFill>
                  <a:srgbClr val="000000"/>
                </a:solidFill>
              </a:rPr>
              <a:t>Subscriber Connector (SC) Connectors</a:t>
            </a:r>
          </a:p>
        </p:txBody>
      </p:sp>
      <p:pic>
        <p:nvPicPr>
          <p:cNvPr id="15" name="Picture 14">
            <a:extLst>
              <a:ext uri="{FF2B5EF4-FFF2-40B4-BE49-F238E27FC236}">
                <a16:creationId xmlns:a16="http://schemas.microsoft.com/office/drawing/2014/main" id="{0A64F955-27EC-7C4C-AD3C-DBA6ACB9CC02}"/>
              </a:ext>
            </a:extLst>
          </p:cNvPr>
          <p:cNvPicPr>
            <a:picLocks noChangeAspect="1"/>
          </p:cNvPicPr>
          <p:nvPr/>
        </p:nvPicPr>
        <p:blipFill>
          <a:blip r:embed="rId5"/>
          <a:stretch>
            <a:fillRect/>
          </a:stretch>
        </p:blipFill>
        <p:spPr>
          <a:xfrm>
            <a:off x="5333119" y="920750"/>
            <a:ext cx="3303761" cy="1119814"/>
          </a:xfrm>
          <a:prstGeom prst="rect">
            <a:avLst/>
          </a:prstGeom>
        </p:spPr>
      </p:pic>
      <p:sp>
        <p:nvSpPr>
          <p:cNvPr id="20" name="TextBox 19">
            <a:extLst>
              <a:ext uri="{FF2B5EF4-FFF2-40B4-BE49-F238E27FC236}">
                <a16:creationId xmlns:a16="http://schemas.microsoft.com/office/drawing/2014/main" id="{8FFAB514-071E-774B-A4BE-76D1026B088F}"/>
              </a:ext>
            </a:extLst>
          </p:cNvPr>
          <p:cNvSpPr txBox="1"/>
          <p:nvPr/>
        </p:nvSpPr>
        <p:spPr>
          <a:xfrm>
            <a:off x="5161423" y="2040564"/>
            <a:ext cx="3647152" cy="307777"/>
          </a:xfrm>
          <a:prstGeom prst="rect">
            <a:avLst/>
          </a:prstGeom>
          <a:noFill/>
        </p:spPr>
        <p:txBody>
          <a:bodyPr wrap="none" rtlCol="0">
            <a:spAutoFit/>
          </a:bodyPr>
          <a:lstStyle/>
          <a:p>
            <a:r>
              <a:rPr lang="en-US" sz="1400" dirty="0">
                <a:solidFill>
                  <a:srgbClr val="000000"/>
                </a:solidFill>
              </a:rPr>
              <a:t>Lucent Connector (LC) Simplex Connectors</a:t>
            </a:r>
          </a:p>
        </p:txBody>
      </p:sp>
      <p:pic>
        <p:nvPicPr>
          <p:cNvPr id="17" name="Picture 16">
            <a:extLst>
              <a:ext uri="{FF2B5EF4-FFF2-40B4-BE49-F238E27FC236}">
                <a16:creationId xmlns:a16="http://schemas.microsoft.com/office/drawing/2014/main" id="{6DFA9AAA-D0E3-1B4B-BCE3-E072F4C23680}"/>
              </a:ext>
            </a:extLst>
          </p:cNvPr>
          <p:cNvPicPr>
            <a:picLocks noChangeAspect="1"/>
          </p:cNvPicPr>
          <p:nvPr/>
        </p:nvPicPr>
        <p:blipFill>
          <a:blip r:embed="rId6"/>
          <a:stretch>
            <a:fillRect/>
          </a:stretch>
        </p:blipFill>
        <p:spPr>
          <a:xfrm>
            <a:off x="5353677" y="2766454"/>
            <a:ext cx="3303876" cy="1634756"/>
          </a:xfrm>
          <a:prstGeom prst="rect">
            <a:avLst/>
          </a:prstGeom>
        </p:spPr>
      </p:pic>
      <p:sp>
        <p:nvSpPr>
          <p:cNvPr id="21" name="TextBox 20">
            <a:extLst>
              <a:ext uri="{FF2B5EF4-FFF2-40B4-BE49-F238E27FC236}">
                <a16:creationId xmlns:a16="http://schemas.microsoft.com/office/drawing/2014/main" id="{A9A193B0-64EF-0045-89BD-9F60A6D39A54}"/>
              </a:ext>
            </a:extLst>
          </p:cNvPr>
          <p:cNvSpPr txBox="1"/>
          <p:nvPr/>
        </p:nvSpPr>
        <p:spPr>
          <a:xfrm>
            <a:off x="5574774" y="4367121"/>
            <a:ext cx="2861681" cy="307777"/>
          </a:xfrm>
          <a:prstGeom prst="rect">
            <a:avLst/>
          </a:prstGeom>
          <a:noFill/>
        </p:spPr>
        <p:txBody>
          <a:bodyPr wrap="none" rtlCol="0">
            <a:spAutoFit/>
          </a:bodyPr>
          <a:lstStyle/>
          <a:p>
            <a:r>
              <a:rPr lang="en-US" sz="1400" dirty="0">
                <a:solidFill>
                  <a:srgbClr val="000000"/>
                </a:solidFill>
              </a:rPr>
              <a:t>Duplex Multimode LC Connectors</a:t>
            </a:r>
          </a:p>
        </p:txBody>
      </p:sp>
    </p:spTree>
    <p:extLst>
      <p:ext uri="{BB962C8B-B14F-4D97-AF65-F5344CB8AC3E}">
        <p14:creationId xmlns:p14="http://schemas.microsoft.com/office/powerpoint/2010/main" val="383690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 Patch Cords</a:t>
            </a:r>
          </a:p>
        </p:txBody>
      </p:sp>
      <p:sp>
        <p:nvSpPr>
          <p:cNvPr id="18" name="TextBox 17">
            <a:extLst>
              <a:ext uri="{FF2B5EF4-FFF2-40B4-BE49-F238E27FC236}">
                <a16:creationId xmlns:a16="http://schemas.microsoft.com/office/drawing/2014/main" id="{044A587F-DE40-3E49-8A91-EEAED1C33FB7}"/>
              </a:ext>
            </a:extLst>
          </p:cNvPr>
          <p:cNvSpPr txBox="1"/>
          <p:nvPr/>
        </p:nvSpPr>
        <p:spPr>
          <a:xfrm>
            <a:off x="294919" y="3351215"/>
            <a:ext cx="2022979" cy="307777"/>
          </a:xfrm>
          <a:prstGeom prst="rect">
            <a:avLst/>
          </a:prstGeom>
          <a:noFill/>
        </p:spPr>
        <p:txBody>
          <a:bodyPr wrap="square" rtlCol="0">
            <a:spAutoFit/>
          </a:bodyPr>
          <a:lstStyle/>
          <a:p>
            <a:r>
              <a:rPr lang="en-US" sz="1400" dirty="0">
                <a:solidFill>
                  <a:srgbClr val="000000"/>
                </a:solidFill>
              </a:rPr>
              <a:t>SC-SC MM Patch Cord</a:t>
            </a:r>
          </a:p>
        </p:txBody>
      </p:sp>
      <p:pic>
        <p:nvPicPr>
          <p:cNvPr id="4" name="Picture 3">
            <a:extLst>
              <a:ext uri="{FF2B5EF4-FFF2-40B4-BE49-F238E27FC236}">
                <a16:creationId xmlns:a16="http://schemas.microsoft.com/office/drawing/2014/main" id="{A47EFFFC-758E-6943-85A1-8D1A084794A1}"/>
              </a:ext>
            </a:extLst>
          </p:cNvPr>
          <p:cNvPicPr>
            <a:picLocks noChangeAspect="1"/>
          </p:cNvPicPr>
          <p:nvPr/>
        </p:nvPicPr>
        <p:blipFill>
          <a:blip r:embed="rId3"/>
          <a:stretch>
            <a:fillRect/>
          </a:stretch>
        </p:blipFill>
        <p:spPr>
          <a:xfrm>
            <a:off x="136822" y="993211"/>
            <a:ext cx="2261511" cy="2270310"/>
          </a:xfrm>
          <a:prstGeom prst="rect">
            <a:avLst/>
          </a:prstGeom>
        </p:spPr>
      </p:pic>
      <p:sp>
        <p:nvSpPr>
          <p:cNvPr id="23" name="TextBox 22">
            <a:extLst>
              <a:ext uri="{FF2B5EF4-FFF2-40B4-BE49-F238E27FC236}">
                <a16:creationId xmlns:a16="http://schemas.microsoft.com/office/drawing/2014/main" id="{B292615F-AE90-F847-A154-41C4C44DB535}"/>
              </a:ext>
            </a:extLst>
          </p:cNvPr>
          <p:cNvSpPr txBox="1"/>
          <p:nvPr/>
        </p:nvSpPr>
        <p:spPr>
          <a:xfrm>
            <a:off x="2614243" y="3351215"/>
            <a:ext cx="2022979" cy="307777"/>
          </a:xfrm>
          <a:prstGeom prst="rect">
            <a:avLst/>
          </a:prstGeom>
          <a:noFill/>
        </p:spPr>
        <p:txBody>
          <a:bodyPr wrap="square" rtlCol="0">
            <a:spAutoFit/>
          </a:bodyPr>
          <a:lstStyle/>
          <a:p>
            <a:r>
              <a:rPr lang="en-US" sz="1400" dirty="0">
                <a:solidFill>
                  <a:srgbClr val="000000"/>
                </a:solidFill>
              </a:rPr>
              <a:t>LC-LC SM Patch Cord</a:t>
            </a:r>
          </a:p>
        </p:txBody>
      </p:sp>
      <p:pic>
        <p:nvPicPr>
          <p:cNvPr id="8" name="Picture 7">
            <a:extLst>
              <a:ext uri="{FF2B5EF4-FFF2-40B4-BE49-F238E27FC236}">
                <a16:creationId xmlns:a16="http://schemas.microsoft.com/office/drawing/2014/main" id="{7D7E7CC7-1B3A-0741-AEB9-886AB99D5148}"/>
              </a:ext>
            </a:extLst>
          </p:cNvPr>
          <p:cNvPicPr>
            <a:picLocks noChangeAspect="1"/>
          </p:cNvPicPr>
          <p:nvPr/>
        </p:nvPicPr>
        <p:blipFill>
          <a:blip r:embed="rId4"/>
          <a:stretch>
            <a:fillRect/>
          </a:stretch>
        </p:blipFill>
        <p:spPr>
          <a:xfrm>
            <a:off x="2534507" y="1135923"/>
            <a:ext cx="2182453" cy="1742511"/>
          </a:xfrm>
          <a:prstGeom prst="rect">
            <a:avLst/>
          </a:prstGeom>
        </p:spPr>
      </p:pic>
      <p:pic>
        <p:nvPicPr>
          <p:cNvPr id="11" name="Picture 10">
            <a:extLst>
              <a:ext uri="{FF2B5EF4-FFF2-40B4-BE49-F238E27FC236}">
                <a16:creationId xmlns:a16="http://schemas.microsoft.com/office/drawing/2014/main" id="{8E723C68-87AF-FB41-982B-B6FD2A4EE0A6}"/>
              </a:ext>
            </a:extLst>
          </p:cNvPr>
          <p:cNvPicPr>
            <a:picLocks noChangeAspect="1"/>
          </p:cNvPicPr>
          <p:nvPr/>
        </p:nvPicPr>
        <p:blipFill>
          <a:blip r:embed="rId5"/>
          <a:stretch>
            <a:fillRect/>
          </a:stretch>
        </p:blipFill>
        <p:spPr>
          <a:xfrm>
            <a:off x="4785984" y="1034720"/>
            <a:ext cx="2096505" cy="2049627"/>
          </a:xfrm>
          <a:prstGeom prst="rect">
            <a:avLst/>
          </a:prstGeom>
        </p:spPr>
      </p:pic>
      <p:sp>
        <p:nvSpPr>
          <p:cNvPr id="24" name="TextBox 23">
            <a:extLst>
              <a:ext uri="{FF2B5EF4-FFF2-40B4-BE49-F238E27FC236}">
                <a16:creationId xmlns:a16="http://schemas.microsoft.com/office/drawing/2014/main" id="{93CF4337-D9BE-C745-8327-70A85BC3A360}"/>
              </a:ext>
            </a:extLst>
          </p:cNvPr>
          <p:cNvSpPr txBox="1"/>
          <p:nvPr/>
        </p:nvSpPr>
        <p:spPr>
          <a:xfrm>
            <a:off x="4933567" y="3351215"/>
            <a:ext cx="2022979" cy="307777"/>
          </a:xfrm>
          <a:prstGeom prst="rect">
            <a:avLst/>
          </a:prstGeom>
          <a:noFill/>
        </p:spPr>
        <p:txBody>
          <a:bodyPr wrap="square" rtlCol="0">
            <a:spAutoFit/>
          </a:bodyPr>
          <a:lstStyle/>
          <a:p>
            <a:r>
              <a:rPr lang="en-US" sz="1400" dirty="0">
                <a:solidFill>
                  <a:srgbClr val="000000"/>
                </a:solidFill>
              </a:rPr>
              <a:t>ST-LC MM Patch Cord</a:t>
            </a:r>
          </a:p>
        </p:txBody>
      </p:sp>
      <p:pic>
        <p:nvPicPr>
          <p:cNvPr id="22" name="Picture 21">
            <a:extLst>
              <a:ext uri="{FF2B5EF4-FFF2-40B4-BE49-F238E27FC236}">
                <a16:creationId xmlns:a16="http://schemas.microsoft.com/office/drawing/2014/main" id="{51C28A5B-B6F5-274E-9424-046DCC31CCAC}"/>
              </a:ext>
            </a:extLst>
          </p:cNvPr>
          <p:cNvPicPr>
            <a:picLocks noChangeAspect="1"/>
          </p:cNvPicPr>
          <p:nvPr/>
        </p:nvPicPr>
        <p:blipFill>
          <a:blip r:embed="rId6"/>
          <a:stretch>
            <a:fillRect/>
          </a:stretch>
        </p:blipFill>
        <p:spPr>
          <a:xfrm>
            <a:off x="6938100" y="1143007"/>
            <a:ext cx="2124689" cy="1941340"/>
          </a:xfrm>
          <a:prstGeom prst="rect">
            <a:avLst/>
          </a:prstGeom>
        </p:spPr>
      </p:pic>
      <p:sp>
        <p:nvSpPr>
          <p:cNvPr id="25" name="TextBox 24">
            <a:extLst>
              <a:ext uri="{FF2B5EF4-FFF2-40B4-BE49-F238E27FC236}">
                <a16:creationId xmlns:a16="http://schemas.microsoft.com/office/drawing/2014/main" id="{2A289004-FFFB-C642-8A47-A4307F4C63D5}"/>
              </a:ext>
            </a:extLst>
          </p:cNvPr>
          <p:cNvSpPr txBox="1"/>
          <p:nvPr/>
        </p:nvSpPr>
        <p:spPr>
          <a:xfrm>
            <a:off x="6988954" y="3351215"/>
            <a:ext cx="2022979" cy="307777"/>
          </a:xfrm>
          <a:prstGeom prst="rect">
            <a:avLst/>
          </a:prstGeom>
          <a:noFill/>
        </p:spPr>
        <p:txBody>
          <a:bodyPr wrap="square" rtlCol="0">
            <a:spAutoFit/>
          </a:bodyPr>
          <a:lstStyle/>
          <a:p>
            <a:r>
              <a:rPr lang="en-US" sz="1400" dirty="0">
                <a:solidFill>
                  <a:srgbClr val="000000"/>
                </a:solidFill>
              </a:rPr>
              <a:t>ST-SC SM Patch Cord</a:t>
            </a:r>
          </a:p>
        </p:txBody>
      </p:sp>
      <p:sp>
        <p:nvSpPr>
          <p:cNvPr id="26" name="Rectangle 25">
            <a:extLst>
              <a:ext uri="{FF2B5EF4-FFF2-40B4-BE49-F238E27FC236}">
                <a16:creationId xmlns:a16="http://schemas.microsoft.com/office/drawing/2014/main" id="{3AF71162-B24B-0449-B572-371479B4D5FA}"/>
              </a:ext>
            </a:extLst>
          </p:cNvPr>
          <p:cNvSpPr/>
          <p:nvPr/>
        </p:nvSpPr>
        <p:spPr>
          <a:xfrm>
            <a:off x="294919" y="4029194"/>
            <a:ext cx="8594785" cy="584775"/>
          </a:xfrm>
          <a:prstGeom prst="rect">
            <a:avLst/>
          </a:prstGeom>
        </p:spPr>
        <p:txBody>
          <a:bodyPr wrap="square">
            <a:spAutoFit/>
          </a:bodyPr>
          <a:lstStyle/>
          <a:p>
            <a:r>
              <a:rPr lang="en-US" sz="1600" dirty="0">
                <a:solidFill>
                  <a:srgbClr val="000000"/>
                </a:solidFill>
                <a:latin typeface="+mn-lt"/>
              </a:rPr>
              <a:t>A yellow jacket is for single-mode fiber cables and orange (or aqua) for multimode fiber cables</a:t>
            </a:r>
            <a:r>
              <a:rPr lang="en-US" sz="1400" dirty="0">
                <a:solidFill>
                  <a:srgbClr val="000000"/>
                </a:solidFill>
                <a:latin typeface="+mn-lt"/>
              </a:rPr>
              <a:t>.</a:t>
            </a:r>
          </a:p>
        </p:txBody>
      </p:sp>
    </p:spTree>
    <p:extLst>
      <p:ext uri="{BB962C8B-B14F-4D97-AF65-F5344CB8AC3E}">
        <p14:creationId xmlns:p14="http://schemas.microsoft.com/office/powerpoint/2010/main" val="272969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 versus Copper</a:t>
            </a:r>
          </a:p>
        </p:txBody>
      </p:sp>
      <p:sp>
        <p:nvSpPr>
          <p:cNvPr id="5" name="Content Placeholder 4">
            <a:extLst>
              <a:ext uri="{FF2B5EF4-FFF2-40B4-BE49-F238E27FC236}">
                <a16:creationId xmlns:a16="http://schemas.microsoft.com/office/drawing/2014/main" id="{E7154448-E35D-BC47-BD49-7F9C30521470}"/>
              </a:ext>
            </a:extLst>
          </p:cNvPr>
          <p:cNvSpPr>
            <a:spLocks noGrp="1"/>
          </p:cNvSpPr>
          <p:nvPr>
            <p:ph idx="1"/>
          </p:nvPr>
        </p:nvSpPr>
        <p:spPr>
          <a:xfrm>
            <a:off x="431971" y="802894"/>
            <a:ext cx="8280057" cy="731837"/>
          </a:xfrm>
        </p:spPr>
        <p:txBody>
          <a:bodyPr/>
          <a:lstStyle/>
          <a:p>
            <a:pPr algn="l">
              <a:spcBef>
                <a:spcPts val="0"/>
              </a:spcBef>
            </a:pPr>
            <a:r>
              <a:rPr lang="en-US" sz="1600" dirty="0">
                <a:solidFill>
                  <a:srgbClr val="000000"/>
                </a:solidFill>
              </a:rPr>
              <a:t>Optical fiber is primarily used as backbone cabling for high-traffic, point-to-point</a:t>
            </a:r>
          </a:p>
          <a:p>
            <a:pPr algn="l">
              <a:spcBef>
                <a:spcPts val="0"/>
              </a:spcBef>
            </a:pPr>
            <a:r>
              <a:rPr lang="en-US" sz="1600" dirty="0">
                <a:solidFill>
                  <a:srgbClr val="000000"/>
                </a:solidFill>
              </a:rPr>
              <a:t>connections between data distribution facilities and for the interconnection of buildings</a:t>
            </a:r>
          </a:p>
          <a:p>
            <a:pPr algn="l">
              <a:spcBef>
                <a:spcPts val="0"/>
              </a:spcBef>
            </a:pPr>
            <a:r>
              <a:rPr lang="en-US" sz="1600" dirty="0">
                <a:solidFill>
                  <a:srgbClr val="000000"/>
                </a:solidFill>
              </a:rPr>
              <a:t>in multi-building campuses.</a:t>
            </a:r>
          </a:p>
          <a:p>
            <a:pPr algn="l"/>
            <a:endParaRPr lang="en-US" sz="1600" dirty="0">
              <a:solidFill>
                <a:srgbClr val="000000"/>
              </a:solidFill>
            </a:endParaRPr>
          </a:p>
          <a:p>
            <a:pPr algn="l"/>
            <a:endParaRPr lang="en-US" sz="1600" dirty="0">
              <a:solidFill>
                <a:srgbClr val="000000"/>
              </a:solidFill>
            </a:endParaRPr>
          </a:p>
        </p:txBody>
      </p:sp>
      <p:graphicFrame>
        <p:nvGraphicFramePr>
          <p:cNvPr id="6" name="Table 5">
            <a:extLst>
              <a:ext uri="{FF2B5EF4-FFF2-40B4-BE49-F238E27FC236}">
                <a16:creationId xmlns:a16="http://schemas.microsoft.com/office/drawing/2014/main" id="{D8A5C7BF-C4C9-B349-B21A-EFF7CBA07861}"/>
              </a:ext>
            </a:extLst>
          </p:cNvPr>
          <p:cNvGraphicFramePr>
            <a:graphicFrameLocks noGrp="1"/>
          </p:cNvGraphicFramePr>
          <p:nvPr/>
        </p:nvGraphicFramePr>
        <p:xfrm>
          <a:off x="474662" y="1665079"/>
          <a:ext cx="8280057" cy="2966720"/>
        </p:xfrm>
        <a:graphic>
          <a:graphicData uri="http://schemas.openxmlformats.org/drawingml/2006/table">
            <a:tbl>
              <a:tblPr firstRow="1" bandRow="1">
                <a:tableStyleId>{5C22544A-7EE6-4342-B048-85BDC9FD1C3A}</a:tableStyleId>
              </a:tblPr>
              <a:tblGrid>
                <a:gridCol w="2565808">
                  <a:extLst>
                    <a:ext uri="{9D8B030D-6E8A-4147-A177-3AD203B41FA5}">
                      <a16:colId xmlns:a16="http://schemas.microsoft.com/office/drawing/2014/main" val="208618587"/>
                    </a:ext>
                  </a:extLst>
                </a:gridCol>
                <a:gridCol w="2706129">
                  <a:extLst>
                    <a:ext uri="{9D8B030D-6E8A-4147-A177-3AD203B41FA5}">
                      <a16:colId xmlns:a16="http://schemas.microsoft.com/office/drawing/2014/main" val="3036265104"/>
                    </a:ext>
                  </a:extLst>
                </a:gridCol>
                <a:gridCol w="3008120">
                  <a:extLst>
                    <a:ext uri="{9D8B030D-6E8A-4147-A177-3AD203B41FA5}">
                      <a16:colId xmlns:a16="http://schemas.microsoft.com/office/drawing/2014/main" val="1572155159"/>
                    </a:ext>
                  </a:extLst>
                </a:gridCol>
              </a:tblGrid>
              <a:tr h="370840">
                <a:tc>
                  <a:txBody>
                    <a:bodyPr/>
                    <a:lstStyle/>
                    <a:p>
                      <a:pPr algn="l" fontAlgn="ctr"/>
                      <a:r>
                        <a:rPr lang="en-US" b="1" dirty="0">
                          <a:effectLst/>
                        </a:rPr>
                        <a:t>Implementation Issues</a:t>
                      </a:r>
                      <a:endParaRPr lang="en-US" dirty="0">
                        <a:effectLst/>
                      </a:endParaRPr>
                    </a:p>
                  </a:txBody>
                  <a:tcPr marL="47625" marR="47625" marT="47625" marB="47625" anchor="ctr"/>
                </a:tc>
                <a:tc>
                  <a:txBody>
                    <a:bodyPr/>
                    <a:lstStyle/>
                    <a:p>
                      <a:pPr algn="l" fontAlgn="ctr"/>
                      <a:r>
                        <a:rPr lang="en-US" b="1" dirty="0">
                          <a:effectLst/>
                        </a:rPr>
                        <a:t>UTP Cabling</a:t>
                      </a:r>
                      <a:endParaRPr lang="en-US" dirty="0">
                        <a:effectLst/>
                      </a:endParaRPr>
                    </a:p>
                  </a:txBody>
                  <a:tcPr marL="47625" marR="47625" marT="47625" marB="47625" anchor="ctr"/>
                </a:tc>
                <a:tc>
                  <a:txBody>
                    <a:bodyPr/>
                    <a:lstStyle/>
                    <a:p>
                      <a:pPr algn="l" fontAlgn="ctr"/>
                      <a:r>
                        <a:rPr lang="en-US" b="1" dirty="0">
                          <a:effectLst/>
                        </a:rPr>
                        <a:t>Fiber-Optic Cabling</a:t>
                      </a:r>
                      <a:endParaRPr lang="en-US" dirty="0">
                        <a:effectLst/>
                      </a:endParaRPr>
                    </a:p>
                  </a:txBody>
                  <a:tcPr marL="47625" marR="47625" marT="47625" marB="47625" anchor="ctr"/>
                </a:tc>
                <a:extLst>
                  <a:ext uri="{0D108BD9-81ED-4DB2-BD59-A6C34878D82A}">
                    <a16:rowId xmlns:a16="http://schemas.microsoft.com/office/drawing/2014/main" val="2863137053"/>
                  </a:ext>
                </a:extLst>
              </a:tr>
              <a:tr h="370840">
                <a:tc>
                  <a:txBody>
                    <a:bodyPr/>
                    <a:lstStyle/>
                    <a:p>
                      <a:pPr fontAlgn="ctr"/>
                      <a:r>
                        <a:rPr lang="en-US" b="0" dirty="0">
                          <a:solidFill>
                            <a:srgbClr val="000000"/>
                          </a:solidFill>
                          <a:effectLst/>
                        </a:rPr>
                        <a:t>Bandwidth supported</a:t>
                      </a:r>
                    </a:p>
                  </a:txBody>
                  <a:tcPr marL="47625" marR="47625" marT="47625" marB="47625" anchor="ctr"/>
                </a:tc>
                <a:tc>
                  <a:txBody>
                    <a:bodyPr/>
                    <a:lstStyle/>
                    <a:p>
                      <a:pPr fontAlgn="ctr"/>
                      <a:r>
                        <a:rPr lang="en-US" b="0" dirty="0">
                          <a:solidFill>
                            <a:srgbClr val="000000"/>
                          </a:solidFill>
                          <a:effectLst/>
                        </a:rPr>
                        <a:t>10 Mb/s - 10 Gb/s</a:t>
                      </a:r>
                    </a:p>
                  </a:txBody>
                  <a:tcPr marL="47625" marR="47625" marT="47625" marB="47625" anchor="ctr"/>
                </a:tc>
                <a:tc>
                  <a:txBody>
                    <a:bodyPr/>
                    <a:lstStyle/>
                    <a:p>
                      <a:pPr fontAlgn="ctr"/>
                      <a:r>
                        <a:rPr lang="en-US" b="0" dirty="0">
                          <a:solidFill>
                            <a:srgbClr val="000000"/>
                          </a:solidFill>
                          <a:effectLst/>
                        </a:rPr>
                        <a:t>10 Mb/s - 100 Gb/s</a:t>
                      </a:r>
                    </a:p>
                  </a:txBody>
                  <a:tcPr marL="47625" marR="47625" marT="47625" marB="47625" anchor="ctr"/>
                </a:tc>
                <a:extLst>
                  <a:ext uri="{0D108BD9-81ED-4DB2-BD59-A6C34878D82A}">
                    <a16:rowId xmlns:a16="http://schemas.microsoft.com/office/drawing/2014/main" val="3114237156"/>
                  </a:ext>
                </a:extLst>
              </a:tr>
              <a:tr h="370840">
                <a:tc>
                  <a:txBody>
                    <a:bodyPr/>
                    <a:lstStyle/>
                    <a:p>
                      <a:pPr fontAlgn="ctr"/>
                      <a:r>
                        <a:rPr lang="en-US" b="0" dirty="0">
                          <a:solidFill>
                            <a:srgbClr val="000000"/>
                          </a:solidFill>
                          <a:effectLst/>
                        </a:rPr>
                        <a:t>Distance</a:t>
                      </a:r>
                    </a:p>
                  </a:txBody>
                  <a:tcPr marL="47625" marR="47625" marT="47625" marB="47625" anchor="ctr"/>
                </a:tc>
                <a:tc>
                  <a:txBody>
                    <a:bodyPr/>
                    <a:lstStyle/>
                    <a:p>
                      <a:pPr fontAlgn="ctr"/>
                      <a:r>
                        <a:rPr lang="en-US" b="0" dirty="0">
                          <a:solidFill>
                            <a:srgbClr val="000000"/>
                          </a:solidFill>
                          <a:effectLst/>
                        </a:rPr>
                        <a:t>Relatively short (1 - 100 meters)</a:t>
                      </a:r>
                    </a:p>
                  </a:txBody>
                  <a:tcPr marL="47625" marR="47625" marT="47625" marB="47625" anchor="ctr"/>
                </a:tc>
                <a:tc>
                  <a:txBody>
                    <a:bodyPr/>
                    <a:lstStyle/>
                    <a:p>
                      <a:pPr fontAlgn="ctr"/>
                      <a:r>
                        <a:rPr lang="en-US" b="0" dirty="0">
                          <a:solidFill>
                            <a:srgbClr val="000000"/>
                          </a:solidFill>
                          <a:effectLst/>
                        </a:rPr>
                        <a:t>Relatively long ( 1 - 100,000 meters)</a:t>
                      </a:r>
                    </a:p>
                  </a:txBody>
                  <a:tcPr marL="47625" marR="47625" marT="47625" marB="47625" anchor="ctr"/>
                </a:tc>
                <a:extLst>
                  <a:ext uri="{0D108BD9-81ED-4DB2-BD59-A6C34878D82A}">
                    <a16:rowId xmlns:a16="http://schemas.microsoft.com/office/drawing/2014/main" val="2135285250"/>
                  </a:ext>
                </a:extLst>
              </a:tr>
              <a:tr h="370840">
                <a:tc>
                  <a:txBody>
                    <a:bodyPr/>
                    <a:lstStyle/>
                    <a:p>
                      <a:pPr fontAlgn="ctr"/>
                      <a:r>
                        <a:rPr lang="en-US" b="0" dirty="0">
                          <a:solidFill>
                            <a:srgbClr val="000000"/>
                          </a:solidFill>
                          <a:effectLst/>
                        </a:rPr>
                        <a:t>Immunity to EMI and RFI</a:t>
                      </a:r>
                    </a:p>
                  </a:txBody>
                  <a:tcPr marL="47625" marR="47625" marT="47625" marB="47625" anchor="ctr"/>
                </a:tc>
                <a:tc>
                  <a:txBody>
                    <a:bodyPr/>
                    <a:lstStyle/>
                    <a:p>
                      <a:pPr fontAlgn="ctr"/>
                      <a:r>
                        <a:rPr lang="en-US" b="0" dirty="0">
                          <a:solidFill>
                            <a:srgbClr val="000000"/>
                          </a:solidFill>
                          <a:effectLst/>
                        </a:rPr>
                        <a:t>Low</a:t>
                      </a:r>
                    </a:p>
                  </a:txBody>
                  <a:tcPr marL="47625" marR="47625" marT="47625" marB="47625" anchor="ctr"/>
                </a:tc>
                <a:tc>
                  <a:txBody>
                    <a:bodyPr/>
                    <a:lstStyle/>
                    <a:p>
                      <a:pPr fontAlgn="ctr"/>
                      <a:r>
                        <a:rPr lang="en-US" b="0" dirty="0">
                          <a:solidFill>
                            <a:srgbClr val="000000"/>
                          </a:solidFill>
                          <a:effectLst/>
                        </a:rPr>
                        <a:t>High (Completely immune)</a:t>
                      </a:r>
                    </a:p>
                  </a:txBody>
                  <a:tcPr marL="47625" marR="47625" marT="47625" marB="47625" anchor="ctr"/>
                </a:tc>
                <a:extLst>
                  <a:ext uri="{0D108BD9-81ED-4DB2-BD59-A6C34878D82A}">
                    <a16:rowId xmlns:a16="http://schemas.microsoft.com/office/drawing/2014/main" val="2960717250"/>
                  </a:ext>
                </a:extLst>
              </a:tr>
              <a:tr h="370840">
                <a:tc>
                  <a:txBody>
                    <a:bodyPr/>
                    <a:lstStyle/>
                    <a:p>
                      <a:pPr fontAlgn="ctr"/>
                      <a:r>
                        <a:rPr lang="en-US" b="0" dirty="0">
                          <a:solidFill>
                            <a:srgbClr val="000000"/>
                          </a:solidFill>
                          <a:effectLst/>
                        </a:rPr>
                        <a:t>Immunity to electrical hazards</a:t>
                      </a:r>
                    </a:p>
                  </a:txBody>
                  <a:tcPr marL="47625" marR="47625" marT="47625" marB="47625" anchor="ctr"/>
                </a:tc>
                <a:tc>
                  <a:txBody>
                    <a:bodyPr/>
                    <a:lstStyle/>
                    <a:p>
                      <a:pPr fontAlgn="ctr"/>
                      <a:r>
                        <a:rPr lang="en-US" b="0" dirty="0">
                          <a:solidFill>
                            <a:srgbClr val="000000"/>
                          </a:solidFill>
                          <a:effectLst/>
                        </a:rPr>
                        <a:t>Low</a:t>
                      </a:r>
                    </a:p>
                  </a:txBody>
                  <a:tcPr marL="47625" marR="47625" marT="47625" marB="47625" anchor="ctr"/>
                </a:tc>
                <a:tc>
                  <a:txBody>
                    <a:bodyPr/>
                    <a:lstStyle/>
                    <a:p>
                      <a:pPr fontAlgn="ctr"/>
                      <a:r>
                        <a:rPr lang="en-US" b="0" dirty="0">
                          <a:solidFill>
                            <a:srgbClr val="000000"/>
                          </a:solidFill>
                          <a:effectLst/>
                        </a:rPr>
                        <a:t>High (Completely immune)</a:t>
                      </a:r>
                    </a:p>
                  </a:txBody>
                  <a:tcPr marL="47625" marR="47625" marT="47625" marB="47625" anchor="ctr"/>
                </a:tc>
                <a:extLst>
                  <a:ext uri="{0D108BD9-81ED-4DB2-BD59-A6C34878D82A}">
                    <a16:rowId xmlns:a16="http://schemas.microsoft.com/office/drawing/2014/main" val="2027643397"/>
                  </a:ext>
                </a:extLst>
              </a:tr>
              <a:tr h="370840">
                <a:tc>
                  <a:txBody>
                    <a:bodyPr/>
                    <a:lstStyle/>
                    <a:p>
                      <a:pPr fontAlgn="ctr"/>
                      <a:r>
                        <a:rPr lang="en-US" b="0" dirty="0">
                          <a:solidFill>
                            <a:srgbClr val="000000"/>
                          </a:solidFill>
                          <a:effectLst/>
                        </a:rPr>
                        <a:t>Media and connector costs</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val="4021883645"/>
                  </a:ext>
                </a:extLst>
              </a:tr>
              <a:tr h="370840">
                <a:tc>
                  <a:txBody>
                    <a:bodyPr/>
                    <a:lstStyle/>
                    <a:p>
                      <a:pPr fontAlgn="ctr"/>
                      <a:r>
                        <a:rPr lang="en-US" b="0" dirty="0">
                          <a:solidFill>
                            <a:srgbClr val="000000"/>
                          </a:solidFill>
                          <a:effectLst/>
                        </a:rPr>
                        <a:t>Installation skills required</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val="1856916499"/>
                  </a:ext>
                </a:extLst>
              </a:tr>
              <a:tr h="370840">
                <a:tc>
                  <a:txBody>
                    <a:bodyPr/>
                    <a:lstStyle/>
                    <a:p>
                      <a:pPr fontAlgn="ctr"/>
                      <a:r>
                        <a:rPr lang="en-US" b="0" dirty="0">
                          <a:solidFill>
                            <a:srgbClr val="000000"/>
                          </a:solidFill>
                          <a:effectLst/>
                        </a:rPr>
                        <a:t>Safety precautions</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val="1497517308"/>
                  </a:ext>
                </a:extLst>
              </a:tr>
            </a:tbl>
          </a:graphicData>
        </a:graphic>
      </p:graphicFrame>
    </p:spTree>
    <p:extLst>
      <p:ext uri="{BB962C8B-B14F-4D97-AF65-F5344CB8AC3E}">
        <p14:creationId xmlns:p14="http://schemas.microsoft.com/office/powerpoint/2010/main" val="65530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4.6 Wireless Media</a:t>
            </a:r>
          </a:p>
        </p:txBody>
      </p:sp>
    </p:spTree>
    <p:custDataLst>
      <p:tags r:id="rId1"/>
    </p:custDataLst>
    <p:extLst>
      <p:ext uri="{BB962C8B-B14F-4D97-AF65-F5344CB8AC3E}">
        <p14:creationId xmlns:p14="http://schemas.microsoft.com/office/powerpoint/2010/main" val="368076948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The Rules</a:t>
            </a:r>
            <a:br>
              <a:rPr lang="en-US" altLang="en-US" dirty="0"/>
            </a:br>
            <a:r>
              <a:rPr lang="en-US" altLang="en-US" dirty="0"/>
              <a:t>Message Formatting and Encapsulation</a:t>
            </a:r>
          </a:p>
        </p:txBody>
      </p:sp>
      <p:sp>
        <p:nvSpPr>
          <p:cNvPr id="8195" name="Rectangle 6"/>
          <p:cNvSpPr>
            <a:spLocks noGrp="1" noChangeArrowheads="1"/>
          </p:cNvSpPr>
          <p:nvPr>
            <p:ph idx="1"/>
          </p:nvPr>
        </p:nvSpPr>
        <p:spPr>
          <a:xfrm>
            <a:off x="124609" y="894074"/>
            <a:ext cx="8853286" cy="1065356"/>
          </a:xfrm>
        </p:spPr>
        <p:txBody>
          <a:bodyPr/>
          <a:lstStyle/>
          <a:p>
            <a:pPr>
              <a:buFont typeface="Arial" panose="020B0604020202020204" pitchFamily="34" charset="0"/>
              <a:buChar char="•"/>
            </a:pPr>
            <a:r>
              <a:rPr lang="en-US" sz="1800" dirty="0"/>
              <a:t>When a message is sent, it must use a specific format or structure. </a:t>
            </a:r>
          </a:p>
          <a:p>
            <a:pPr>
              <a:buFont typeface="Arial" panose="020B0604020202020204" pitchFamily="34" charset="0"/>
              <a:buChar char="•"/>
            </a:pPr>
            <a:r>
              <a:rPr lang="en-US" sz="1800" dirty="0"/>
              <a:t>Message formats depend on the type of message and the channel that is used to deliver the message. </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531" y="2054560"/>
            <a:ext cx="2578325" cy="2791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054559"/>
            <a:ext cx="4197785" cy="279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2058414"/>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Properties of Wireless Media</a:t>
            </a:r>
          </a:p>
        </p:txBody>
      </p:sp>
      <p:sp>
        <p:nvSpPr>
          <p:cNvPr id="5" name="Content Placeholder 4">
            <a:extLst>
              <a:ext uri="{FF2B5EF4-FFF2-40B4-BE49-F238E27FC236}">
                <a16:creationId xmlns:a16="http://schemas.microsoft.com/office/drawing/2014/main" id="{7FC66286-CFA0-104C-B29B-89853AF732B7}"/>
              </a:ext>
            </a:extLst>
          </p:cNvPr>
          <p:cNvSpPr>
            <a:spLocks noGrp="1"/>
          </p:cNvSpPr>
          <p:nvPr>
            <p:ph idx="1"/>
          </p:nvPr>
        </p:nvSpPr>
        <p:spPr>
          <a:xfrm>
            <a:off x="474662" y="731837"/>
            <a:ext cx="8280057" cy="3934431"/>
          </a:xfrm>
        </p:spPr>
        <p:txBody>
          <a:bodyPr/>
          <a:lstStyle/>
          <a:p>
            <a:pPr marL="0" indent="0" algn="l"/>
            <a:r>
              <a:rPr lang="en-US" sz="1800" dirty="0">
                <a:solidFill>
                  <a:srgbClr val="000000"/>
                </a:solidFill>
              </a:rPr>
              <a:t>It carries electromagnetic signals representing binary digits using radio or microwave frequencies. This provides the greatest mobility option. Wireless connection numbers continue to increase.</a:t>
            </a:r>
          </a:p>
          <a:p>
            <a:pPr marL="0" indent="0" algn="l"/>
            <a:endParaRPr lang="en-US" sz="1800" dirty="0">
              <a:solidFill>
                <a:srgbClr val="000000"/>
              </a:solidFill>
            </a:endParaRPr>
          </a:p>
          <a:p>
            <a:pPr marL="0" indent="0" algn="l"/>
            <a:r>
              <a:rPr lang="en-US" sz="1800" dirty="0">
                <a:solidFill>
                  <a:srgbClr val="000000"/>
                </a:solidFill>
              </a:rPr>
              <a:t>Some of the limitations of wireless:</a:t>
            </a:r>
          </a:p>
          <a:p>
            <a:pPr marL="358835" lvl="1" indent="-285750">
              <a:buFont typeface="Arial" panose="020B0604020202020204" pitchFamily="34" charset="0"/>
              <a:buChar char="•"/>
            </a:pPr>
            <a:r>
              <a:rPr lang="en-US" sz="1600" b="1" dirty="0">
                <a:solidFill>
                  <a:srgbClr val="000000"/>
                </a:solidFill>
              </a:rPr>
              <a:t>Coverage area</a:t>
            </a:r>
            <a:r>
              <a:rPr lang="en-US" sz="1600" dirty="0">
                <a:solidFill>
                  <a:srgbClr val="000000"/>
                </a:solidFill>
              </a:rPr>
              <a:t> - Effective coverage can be significantly impacted by the physical characteristics of the deployment location.</a:t>
            </a:r>
          </a:p>
          <a:p>
            <a:pPr marL="358835" lvl="1" indent="-285750">
              <a:buFont typeface="Arial" panose="020B0604020202020204" pitchFamily="34" charset="0"/>
              <a:buChar char="•"/>
            </a:pPr>
            <a:r>
              <a:rPr lang="en-US" sz="1600" b="1" dirty="0">
                <a:solidFill>
                  <a:srgbClr val="000000"/>
                </a:solidFill>
              </a:rPr>
              <a:t>Interference</a:t>
            </a:r>
            <a:r>
              <a:rPr lang="en-US" sz="1600" dirty="0">
                <a:solidFill>
                  <a:srgbClr val="000000"/>
                </a:solidFill>
              </a:rPr>
              <a:t> - Wireless is susceptible to interference and can be disrupted by many common devices.</a:t>
            </a:r>
          </a:p>
          <a:p>
            <a:pPr marL="358835" lvl="1" indent="-285750">
              <a:buFont typeface="Arial" panose="020B0604020202020204" pitchFamily="34" charset="0"/>
              <a:buChar char="•"/>
            </a:pPr>
            <a:r>
              <a:rPr lang="en-US" sz="1600" b="1" dirty="0">
                <a:solidFill>
                  <a:srgbClr val="000000"/>
                </a:solidFill>
              </a:rPr>
              <a:t>Security</a:t>
            </a:r>
            <a:r>
              <a:rPr lang="en-US" sz="1600" dirty="0">
                <a:solidFill>
                  <a:srgbClr val="000000"/>
                </a:solidFill>
              </a:rPr>
              <a:t> - Wireless communication coverage requires no access to a physical strand of media, so anyone can gain access to the transmission.</a:t>
            </a:r>
          </a:p>
          <a:p>
            <a:pPr marL="358835" lvl="1" indent="-285750">
              <a:buFont typeface="Arial" panose="020B0604020202020204" pitchFamily="34" charset="0"/>
              <a:buChar char="•"/>
            </a:pPr>
            <a:r>
              <a:rPr lang="en-US" sz="1600" b="1" dirty="0">
                <a:solidFill>
                  <a:srgbClr val="000000"/>
                </a:solidFill>
              </a:rPr>
              <a:t>Shared medium</a:t>
            </a:r>
            <a:r>
              <a:rPr lang="en-US" sz="1600" dirty="0">
                <a:solidFill>
                  <a:srgbClr val="000000"/>
                </a:solidFill>
              </a:rPr>
              <a:t> - WLANs operate in half-duplex, which means only one device can send or receive at a time. Many users accessing the WLAN simultaneously results in reduced bandwidth for each user.</a:t>
            </a:r>
          </a:p>
        </p:txBody>
      </p:sp>
    </p:spTree>
    <p:extLst>
      <p:ext uri="{BB962C8B-B14F-4D97-AF65-F5344CB8AC3E}">
        <p14:creationId xmlns:p14="http://schemas.microsoft.com/office/powerpoint/2010/main" val="388562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Types of Wireless Media</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474662" y="656423"/>
            <a:ext cx="8424241" cy="4094687"/>
          </a:xfrm>
        </p:spPr>
        <p:txBody>
          <a:bodyPr/>
          <a:lstStyle/>
          <a:p>
            <a:pPr marL="0" algn="l">
              <a:spcBef>
                <a:spcPts val="0"/>
              </a:spcBef>
            </a:pPr>
            <a:r>
              <a:rPr lang="en-US" sz="1600" dirty="0">
                <a:solidFill>
                  <a:srgbClr val="000000"/>
                </a:solidFill>
              </a:rPr>
              <a:t>The IEEE and telecommunications industry standards for wireless data communications</a:t>
            </a:r>
          </a:p>
          <a:p>
            <a:pPr marL="0" algn="l">
              <a:spcBef>
                <a:spcPts val="0"/>
              </a:spcBef>
            </a:pPr>
            <a:r>
              <a:rPr lang="en-US" sz="1600" dirty="0">
                <a:solidFill>
                  <a:srgbClr val="000000"/>
                </a:solidFill>
              </a:rPr>
              <a:t>cover both the data link and physical layers. In each of these standards, physical layer</a:t>
            </a:r>
          </a:p>
          <a:p>
            <a:pPr marL="0" algn="l">
              <a:spcBef>
                <a:spcPts val="0"/>
              </a:spcBef>
            </a:pPr>
            <a:r>
              <a:rPr lang="en-US" sz="1600" dirty="0">
                <a:solidFill>
                  <a:srgbClr val="000000"/>
                </a:solidFill>
              </a:rPr>
              <a:t>specifications dictate:</a:t>
            </a:r>
          </a:p>
          <a:p>
            <a:pPr marL="285750" indent="-285750" algn="l">
              <a:buFont typeface="Arial" panose="020B0604020202020204" pitchFamily="34" charset="0"/>
              <a:buChar char="•"/>
            </a:pPr>
            <a:r>
              <a:rPr lang="en-US" sz="1500" dirty="0">
                <a:solidFill>
                  <a:srgbClr val="000000"/>
                </a:solidFill>
              </a:rPr>
              <a:t>Data to radio signal encoding methods</a:t>
            </a:r>
          </a:p>
          <a:p>
            <a:pPr marL="285750" indent="-285750" algn="l">
              <a:buFont typeface="Arial" panose="020B0604020202020204" pitchFamily="34" charset="0"/>
              <a:buChar char="•"/>
            </a:pPr>
            <a:r>
              <a:rPr lang="en-US" sz="1500" dirty="0">
                <a:solidFill>
                  <a:srgbClr val="000000"/>
                </a:solidFill>
              </a:rPr>
              <a:t>Frequency and power of transmission</a:t>
            </a:r>
          </a:p>
          <a:p>
            <a:pPr marL="285750" indent="-285750" algn="l">
              <a:buFont typeface="Arial" panose="020B0604020202020204" pitchFamily="34" charset="0"/>
              <a:buChar char="•"/>
            </a:pPr>
            <a:r>
              <a:rPr lang="en-US" sz="1500" dirty="0">
                <a:solidFill>
                  <a:srgbClr val="000000"/>
                </a:solidFill>
              </a:rPr>
              <a:t>Signal reception and decoding requirements</a:t>
            </a:r>
          </a:p>
          <a:p>
            <a:pPr marL="285750" indent="-285750" algn="l">
              <a:buFont typeface="Arial" panose="020B0604020202020204" pitchFamily="34" charset="0"/>
              <a:buChar char="•"/>
            </a:pPr>
            <a:r>
              <a:rPr lang="en-US" sz="1500" dirty="0">
                <a:solidFill>
                  <a:srgbClr val="000000"/>
                </a:solidFill>
              </a:rPr>
              <a:t>Antenna design and construction</a:t>
            </a:r>
          </a:p>
          <a:p>
            <a:pPr algn="l"/>
            <a:endParaRPr lang="en-US" sz="1600" dirty="0">
              <a:solidFill>
                <a:srgbClr val="000000"/>
              </a:solidFill>
            </a:endParaRPr>
          </a:p>
          <a:p>
            <a:pPr algn="l"/>
            <a:r>
              <a:rPr lang="en-US" sz="1600" dirty="0">
                <a:solidFill>
                  <a:srgbClr val="000000"/>
                </a:solidFill>
              </a:rPr>
              <a:t>Wireless Standards:</a:t>
            </a:r>
          </a:p>
          <a:p>
            <a:pPr marL="285750" indent="-285750" algn="l">
              <a:buFont typeface="Arial" panose="020B0604020202020204" pitchFamily="34" charset="0"/>
              <a:buChar char="•"/>
            </a:pPr>
            <a:r>
              <a:rPr lang="en-US" sz="1500" b="1" dirty="0">
                <a:solidFill>
                  <a:srgbClr val="000000"/>
                </a:solidFill>
              </a:rPr>
              <a:t>Wi-Fi (IEEE 802.11) </a:t>
            </a:r>
            <a:r>
              <a:rPr lang="en-US" sz="1500" dirty="0">
                <a:solidFill>
                  <a:srgbClr val="000000"/>
                </a:solidFill>
              </a:rPr>
              <a:t>- Wireless LAN (WLAN) technology</a:t>
            </a:r>
          </a:p>
          <a:p>
            <a:pPr marL="285750" indent="-285750" algn="l">
              <a:buFont typeface="Arial" panose="020B0604020202020204" pitchFamily="34" charset="0"/>
              <a:buChar char="•"/>
            </a:pPr>
            <a:r>
              <a:rPr lang="en-US" sz="1500" b="1" dirty="0">
                <a:solidFill>
                  <a:srgbClr val="000000"/>
                </a:solidFill>
              </a:rPr>
              <a:t>Bluetooth (IEEE 802.15) </a:t>
            </a:r>
            <a:r>
              <a:rPr lang="en-US" sz="1500" dirty="0">
                <a:solidFill>
                  <a:srgbClr val="000000"/>
                </a:solidFill>
              </a:rPr>
              <a:t>- Wireless Personal Area network (WPAN) standard</a:t>
            </a:r>
          </a:p>
          <a:p>
            <a:pPr marL="285750" indent="-285750" algn="l">
              <a:buFont typeface="Arial" panose="020B0604020202020204" pitchFamily="34" charset="0"/>
              <a:buChar char="•"/>
            </a:pPr>
            <a:r>
              <a:rPr lang="en-US" sz="1500" b="1" dirty="0">
                <a:solidFill>
                  <a:srgbClr val="000000"/>
                </a:solidFill>
              </a:rPr>
              <a:t>WiMAX (IEEE 802.16) </a:t>
            </a:r>
            <a:r>
              <a:rPr lang="en-US" sz="1500" dirty="0">
                <a:solidFill>
                  <a:srgbClr val="000000"/>
                </a:solidFill>
              </a:rPr>
              <a:t>- Uses a point-to-multipoint topology to provide broadband wireless access</a:t>
            </a:r>
          </a:p>
          <a:p>
            <a:pPr marL="285750" indent="-285750" algn="l">
              <a:buFont typeface="Arial" panose="020B0604020202020204" pitchFamily="34" charset="0"/>
              <a:buChar char="•"/>
            </a:pPr>
            <a:r>
              <a:rPr lang="en-US" sz="1500" b="1" dirty="0">
                <a:solidFill>
                  <a:srgbClr val="000000"/>
                </a:solidFill>
              </a:rPr>
              <a:t>Zigbee (IEEE 802.15.4) </a:t>
            </a:r>
            <a:r>
              <a:rPr lang="en-US" sz="1500" dirty="0">
                <a:solidFill>
                  <a:srgbClr val="000000"/>
                </a:solidFill>
              </a:rPr>
              <a:t>- Low data-rate, low power-consumption communications, primarily for Internet of Things (IoT) applications</a:t>
            </a:r>
          </a:p>
        </p:txBody>
      </p:sp>
    </p:spTree>
    <p:extLst>
      <p:ext uri="{BB962C8B-B14F-4D97-AF65-F5344CB8AC3E}">
        <p14:creationId xmlns:p14="http://schemas.microsoft.com/office/powerpoint/2010/main" val="2046765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Zástupný objekt pre obsah 3">
            <a:extLst>
              <a:ext uri="{FF2B5EF4-FFF2-40B4-BE49-F238E27FC236}">
                <a16:creationId xmlns:a16="http://schemas.microsoft.com/office/drawing/2014/main" id="{6C9E094F-F597-7F4E-B923-A71C2FD64FDB}"/>
              </a:ext>
            </a:extLst>
          </p:cNvPr>
          <p:cNvGraphicFramePr>
            <a:graphicFrameLocks noGrp="1"/>
          </p:cNvGraphicFramePr>
          <p:nvPr>
            <p:ph idx="1"/>
            <p:extLst>
              <p:ext uri="{D42A27DB-BD31-4B8C-83A1-F6EECF244321}">
                <p14:modId xmlns:p14="http://schemas.microsoft.com/office/powerpoint/2010/main" val="1119449708"/>
              </p:ext>
            </p:extLst>
          </p:nvPr>
        </p:nvGraphicFramePr>
        <p:xfrm>
          <a:off x="655608" y="974362"/>
          <a:ext cx="7663933" cy="3287087"/>
        </p:xfrm>
        <a:graphic>
          <a:graphicData uri="http://schemas.openxmlformats.org/drawingml/2006/table">
            <a:tbl>
              <a:tblPr/>
              <a:tblGrid>
                <a:gridCol w="1924573">
                  <a:extLst>
                    <a:ext uri="{9D8B030D-6E8A-4147-A177-3AD203B41FA5}">
                      <a16:colId xmlns:a16="http://schemas.microsoft.com/office/drawing/2014/main" val="1304075762"/>
                    </a:ext>
                  </a:extLst>
                </a:gridCol>
                <a:gridCol w="1913120">
                  <a:extLst>
                    <a:ext uri="{9D8B030D-6E8A-4147-A177-3AD203B41FA5}">
                      <a16:colId xmlns:a16="http://schemas.microsoft.com/office/drawing/2014/main" val="3258114229"/>
                    </a:ext>
                  </a:extLst>
                </a:gridCol>
                <a:gridCol w="1913120">
                  <a:extLst>
                    <a:ext uri="{9D8B030D-6E8A-4147-A177-3AD203B41FA5}">
                      <a16:colId xmlns:a16="http://schemas.microsoft.com/office/drawing/2014/main" val="3181012346"/>
                    </a:ext>
                  </a:extLst>
                </a:gridCol>
                <a:gridCol w="1913120">
                  <a:extLst>
                    <a:ext uri="{9D8B030D-6E8A-4147-A177-3AD203B41FA5}">
                      <a16:colId xmlns:a16="http://schemas.microsoft.com/office/drawing/2014/main" val="2652633534"/>
                    </a:ext>
                  </a:extLst>
                </a:gridCol>
              </a:tblGrid>
              <a:tr h="542792">
                <a:tc>
                  <a:txBody>
                    <a:bodyPr/>
                    <a:lstStyle/>
                    <a:p>
                      <a:r>
                        <a:rPr lang="sk-SK" sz="1200" dirty="0"/>
                        <a:t>Standard</a:t>
                      </a:r>
                    </a:p>
                  </a:txBody>
                  <a:tcPr marL="78137" marR="78137" marT="39069" marB="39069" anchor="ctr">
                    <a:lnL>
                      <a:noFill/>
                    </a:lnL>
                    <a:lnR>
                      <a:noFill/>
                    </a:lnR>
                    <a:lnT>
                      <a:noFill/>
                    </a:lnT>
                    <a:lnB>
                      <a:noFill/>
                    </a:lnB>
                    <a:noFill/>
                  </a:tcPr>
                </a:tc>
                <a:tc>
                  <a:txBody>
                    <a:bodyPr/>
                    <a:lstStyle/>
                    <a:p>
                      <a:r>
                        <a:rPr lang="sk-SK" sz="1200"/>
                        <a:t>Frequency Bands</a:t>
                      </a:r>
                    </a:p>
                  </a:txBody>
                  <a:tcPr marL="78137" marR="78137" marT="39069" marB="39069" anchor="ctr">
                    <a:lnL>
                      <a:noFill/>
                    </a:lnL>
                    <a:lnR>
                      <a:noFill/>
                    </a:lnR>
                    <a:lnT>
                      <a:noFill/>
                    </a:lnT>
                    <a:lnB>
                      <a:noFill/>
                    </a:lnB>
                    <a:noFill/>
                  </a:tcPr>
                </a:tc>
                <a:tc>
                  <a:txBody>
                    <a:bodyPr/>
                    <a:lstStyle/>
                    <a:p>
                      <a:r>
                        <a:rPr lang="sk-SK" sz="1200"/>
                        <a:t>Maximum Speed</a:t>
                      </a:r>
                    </a:p>
                  </a:txBody>
                  <a:tcPr marL="78137" marR="78137" marT="39069" marB="39069" anchor="ctr">
                    <a:lnL>
                      <a:noFill/>
                    </a:lnL>
                    <a:lnR>
                      <a:noFill/>
                    </a:lnR>
                    <a:lnT>
                      <a:noFill/>
                    </a:lnT>
                    <a:lnB>
                      <a:noFill/>
                    </a:lnB>
                    <a:noFill/>
                  </a:tcPr>
                </a:tc>
                <a:tc>
                  <a:txBody>
                    <a:bodyPr/>
                    <a:lstStyle/>
                    <a:p>
                      <a:r>
                        <a:rPr lang="sk-SK" sz="1200"/>
                        <a:t>Introduction Year</a:t>
                      </a:r>
                    </a:p>
                  </a:txBody>
                  <a:tcPr marL="78137" marR="78137" marT="39069" marB="39069" anchor="ctr">
                    <a:lnL>
                      <a:noFill/>
                    </a:lnL>
                    <a:lnR>
                      <a:noFill/>
                    </a:lnR>
                    <a:lnT>
                      <a:noFill/>
                    </a:lnT>
                    <a:lnB>
                      <a:noFill/>
                    </a:lnB>
                    <a:noFill/>
                  </a:tcPr>
                </a:tc>
                <a:extLst>
                  <a:ext uri="{0D108BD9-81ED-4DB2-BD59-A6C34878D82A}">
                    <a16:rowId xmlns:a16="http://schemas.microsoft.com/office/drawing/2014/main" val="785457790"/>
                  </a:ext>
                </a:extLst>
              </a:tr>
              <a:tr h="290421">
                <a:tc>
                  <a:txBody>
                    <a:bodyPr/>
                    <a:lstStyle/>
                    <a:p>
                      <a:r>
                        <a:rPr lang="sk-SK" sz="1200" b="1"/>
                        <a:t>IEEE 802.11</a:t>
                      </a:r>
                      <a:endParaRPr lang="sk-SK" sz="1200"/>
                    </a:p>
                  </a:txBody>
                  <a:tcPr marL="78137" marR="78137" marT="39069" marB="39069" anchor="ctr">
                    <a:lnL>
                      <a:noFill/>
                    </a:lnL>
                    <a:lnR>
                      <a:noFill/>
                    </a:lnR>
                    <a:lnT>
                      <a:noFill/>
                    </a:lnT>
                    <a:lnB>
                      <a:noFill/>
                    </a:lnB>
                    <a:noFill/>
                  </a:tcPr>
                </a:tc>
                <a:tc>
                  <a:txBody>
                    <a:bodyPr/>
                    <a:lstStyle/>
                    <a:p>
                      <a:r>
                        <a:rPr lang="sk-SK" sz="1200"/>
                        <a:t>2.4 GHz</a:t>
                      </a:r>
                    </a:p>
                  </a:txBody>
                  <a:tcPr marL="78137" marR="78137" marT="39069" marB="39069" anchor="ctr">
                    <a:lnL>
                      <a:noFill/>
                    </a:lnL>
                    <a:lnR>
                      <a:noFill/>
                    </a:lnR>
                    <a:lnT>
                      <a:noFill/>
                    </a:lnT>
                    <a:lnB>
                      <a:noFill/>
                    </a:lnB>
                    <a:noFill/>
                  </a:tcPr>
                </a:tc>
                <a:tc>
                  <a:txBody>
                    <a:bodyPr/>
                    <a:lstStyle/>
                    <a:p>
                      <a:r>
                        <a:rPr lang="sk-SK" sz="1200"/>
                        <a:t>2 Mbps</a:t>
                      </a:r>
                    </a:p>
                  </a:txBody>
                  <a:tcPr marL="78137" marR="78137" marT="39069" marB="39069" anchor="ctr">
                    <a:lnL>
                      <a:noFill/>
                    </a:lnL>
                    <a:lnR>
                      <a:noFill/>
                    </a:lnR>
                    <a:lnT>
                      <a:noFill/>
                    </a:lnT>
                    <a:lnB>
                      <a:noFill/>
                    </a:lnB>
                    <a:noFill/>
                  </a:tcPr>
                </a:tc>
                <a:tc>
                  <a:txBody>
                    <a:bodyPr/>
                    <a:lstStyle/>
                    <a:p>
                      <a:r>
                        <a:rPr lang="sk-SK" sz="1200"/>
                        <a:t>1997</a:t>
                      </a:r>
                    </a:p>
                  </a:txBody>
                  <a:tcPr marL="78137" marR="78137" marT="39069" marB="39069" anchor="ctr">
                    <a:lnL>
                      <a:noFill/>
                    </a:lnL>
                    <a:lnR>
                      <a:noFill/>
                    </a:lnR>
                    <a:lnT>
                      <a:noFill/>
                    </a:lnT>
                    <a:lnB>
                      <a:noFill/>
                    </a:lnB>
                    <a:noFill/>
                  </a:tcPr>
                </a:tc>
                <a:extLst>
                  <a:ext uri="{0D108BD9-81ED-4DB2-BD59-A6C34878D82A}">
                    <a16:rowId xmlns:a16="http://schemas.microsoft.com/office/drawing/2014/main" val="4081390683"/>
                  </a:ext>
                </a:extLst>
              </a:tr>
              <a:tr h="290421">
                <a:tc>
                  <a:txBody>
                    <a:bodyPr/>
                    <a:lstStyle/>
                    <a:p>
                      <a:r>
                        <a:rPr lang="sk-SK" sz="1200" b="1"/>
                        <a:t>IEEE 802.11a</a:t>
                      </a:r>
                      <a:endParaRPr lang="sk-SK" sz="1200"/>
                    </a:p>
                  </a:txBody>
                  <a:tcPr marL="78137" marR="78137" marT="39069" marB="39069" anchor="ctr">
                    <a:lnL>
                      <a:noFill/>
                    </a:lnL>
                    <a:lnR>
                      <a:noFill/>
                    </a:lnR>
                    <a:lnT>
                      <a:noFill/>
                    </a:lnT>
                    <a:lnB>
                      <a:noFill/>
                    </a:lnB>
                    <a:noFill/>
                  </a:tcPr>
                </a:tc>
                <a:tc>
                  <a:txBody>
                    <a:bodyPr/>
                    <a:lstStyle/>
                    <a:p>
                      <a:r>
                        <a:rPr lang="sk-SK" sz="1200"/>
                        <a:t>5 GHz</a:t>
                      </a:r>
                    </a:p>
                  </a:txBody>
                  <a:tcPr marL="78137" marR="78137" marT="39069" marB="39069" anchor="ctr">
                    <a:lnL>
                      <a:noFill/>
                    </a:lnL>
                    <a:lnR>
                      <a:noFill/>
                    </a:lnR>
                    <a:lnT>
                      <a:noFill/>
                    </a:lnT>
                    <a:lnB>
                      <a:noFill/>
                    </a:lnB>
                    <a:noFill/>
                  </a:tcPr>
                </a:tc>
                <a:tc>
                  <a:txBody>
                    <a:bodyPr/>
                    <a:lstStyle/>
                    <a:p>
                      <a:r>
                        <a:rPr lang="sk-SK" sz="1200"/>
                        <a:t>54 Mbps</a:t>
                      </a:r>
                    </a:p>
                  </a:txBody>
                  <a:tcPr marL="78137" marR="78137" marT="39069" marB="39069" anchor="ctr">
                    <a:lnL>
                      <a:noFill/>
                    </a:lnL>
                    <a:lnR>
                      <a:noFill/>
                    </a:lnR>
                    <a:lnT>
                      <a:noFill/>
                    </a:lnT>
                    <a:lnB>
                      <a:noFill/>
                    </a:lnB>
                    <a:noFill/>
                  </a:tcPr>
                </a:tc>
                <a:tc>
                  <a:txBody>
                    <a:bodyPr/>
                    <a:lstStyle/>
                    <a:p>
                      <a:r>
                        <a:rPr lang="sk-SK" sz="1200"/>
                        <a:t>1999</a:t>
                      </a:r>
                    </a:p>
                  </a:txBody>
                  <a:tcPr marL="78137" marR="78137" marT="39069" marB="39069" anchor="ctr">
                    <a:lnL>
                      <a:noFill/>
                    </a:lnL>
                    <a:lnR>
                      <a:noFill/>
                    </a:lnR>
                    <a:lnT>
                      <a:noFill/>
                    </a:lnT>
                    <a:lnB>
                      <a:noFill/>
                    </a:lnB>
                    <a:noFill/>
                  </a:tcPr>
                </a:tc>
                <a:extLst>
                  <a:ext uri="{0D108BD9-81ED-4DB2-BD59-A6C34878D82A}">
                    <a16:rowId xmlns:a16="http://schemas.microsoft.com/office/drawing/2014/main" val="447821659"/>
                  </a:ext>
                </a:extLst>
              </a:tr>
              <a:tr h="290421">
                <a:tc>
                  <a:txBody>
                    <a:bodyPr/>
                    <a:lstStyle/>
                    <a:p>
                      <a:r>
                        <a:rPr lang="sk-SK" sz="1200" b="1"/>
                        <a:t>IEEE 802.11b</a:t>
                      </a:r>
                      <a:endParaRPr lang="sk-SK" sz="1200"/>
                    </a:p>
                  </a:txBody>
                  <a:tcPr marL="78137" marR="78137" marT="39069" marB="39069" anchor="ctr">
                    <a:lnL>
                      <a:noFill/>
                    </a:lnL>
                    <a:lnR>
                      <a:noFill/>
                    </a:lnR>
                    <a:lnT>
                      <a:noFill/>
                    </a:lnT>
                    <a:lnB>
                      <a:noFill/>
                    </a:lnB>
                    <a:noFill/>
                  </a:tcPr>
                </a:tc>
                <a:tc>
                  <a:txBody>
                    <a:bodyPr/>
                    <a:lstStyle/>
                    <a:p>
                      <a:r>
                        <a:rPr lang="sk-SK" sz="1200"/>
                        <a:t>2.4 GHz</a:t>
                      </a:r>
                    </a:p>
                  </a:txBody>
                  <a:tcPr marL="78137" marR="78137" marT="39069" marB="39069" anchor="ctr">
                    <a:lnL>
                      <a:noFill/>
                    </a:lnL>
                    <a:lnR>
                      <a:noFill/>
                    </a:lnR>
                    <a:lnT>
                      <a:noFill/>
                    </a:lnT>
                    <a:lnB>
                      <a:noFill/>
                    </a:lnB>
                    <a:noFill/>
                  </a:tcPr>
                </a:tc>
                <a:tc>
                  <a:txBody>
                    <a:bodyPr/>
                    <a:lstStyle/>
                    <a:p>
                      <a:r>
                        <a:rPr lang="sk-SK" sz="1200"/>
                        <a:t>11 Mbps</a:t>
                      </a:r>
                    </a:p>
                  </a:txBody>
                  <a:tcPr marL="78137" marR="78137" marT="39069" marB="39069" anchor="ctr">
                    <a:lnL>
                      <a:noFill/>
                    </a:lnL>
                    <a:lnR>
                      <a:noFill/>
                    </a:lnR>
                    <a:lnT>
                      <a:noFill/>
                    </a:lnT>
                    <a:lnB>
                      <a:noFill/>
                    </a:lnB>
                    <a:noFill/>
                  </a:tcPr>
                </a:tc>
                <a:tc>
                  <a:txBody>
                    <a:bodyPr/>
                    <a:lstStyle/>
                    <a:p>
                      <a:r>
                        <a:rPr lang="sk-SK" sz="1200"/>
                        <a:t>1999</a:t>
                      </a:r>
                    </a:p>
                  </a:txBody>
                  <a:tcPr marL="78137" marR="78137" marT="39069" marB="39069" anchor="ctr">
                    <a:lnL>
                      <a:noFill/>
                    </a:lnL>
                    <a:lnR>
                      <a:noFill/>
                    </a:lnR>
                    <a:lnT>
                      <a:noFill/>
                    </a:lnT>
                    <a:lnB>
                      <a:noFill/>
                    </a:lnB>
                    <a:noFill/>
                  </a:tcPr>
                </a:tc>
                <a:extLst>
                  <a:ext uri="{0D108BD9-81ED-4DB2-BD59-A6C34878D82A}">
                    <a16:rowId xmlns:a16="http://schemas.microsoft.com/office/drawing/2014/main" val="369974951"/>
                  </a:ext>
                </a:extLst>
              </a:tr>
              <a:tr h="290421">
                <a:tc>
                  <a:txBody>
                    <a:bodyPr/>
                    <a:lstStyle/>
                    <a:p>
                      <a:r>
                        <a:rPr lang="sk-SK" sz="1200" b="1"/>
                        <a:t>IEEE 802.11g</a:t>
                      </a:r>
                      <a:endParaRPr lang="sk-SK" sz="1200"/>
                    </a:p>
                  </a:txBody>
                  <a:tcPr marL="78137" marR="78137" marT="39069" marB="39069" anchor="ctr">
                    <a:lnL>
                      <a:noFill/>
                    </a:lnL>
                    <a:lnR>
                      <a:noFill/>
                    </a:lnR>
                    <a:lnT>
                      <a:noFill/>
                    </a:lnT>
                    <a:lnB>
                      <a:noFill/>
                    </a:lnB>
                    <a:noFill/>
                  </a:tcPr>
                </a:tc>
                <a:tc>
                  <a:txBody>
                    <a:bodyPr/>
                    <a:lstStyle/>
                    <a:p>
                      <a:r>
                        <a:rPr lang="sk-SK" sz="1200"/>
                        <a:t>2.4 GHz</a:t>
                      </a:r>
                    </a:p>
                  </a:txBody>
                  <a:tcPr marL="78137" marR="78137" marT="39069" marB="39069" anchor="ctr">
                    <a:lnL>
                      <a:noFill/>
                    </a:lnL>
                    <a:lnR>
                      <a:noFill/>
                    </a:lnR>
                    <a:lnT>
                      <a:noFill/>
                    </a:lnT>
                    <a:lnB>
                      <a:noFill/>
                    </a:lnB>
                    <a:noFill/>
                  </a:tcPr>
                </a:tc>
                <a:tc>
                  <a:txBody>
                    <a:bodyPr/>
                    <a:lstStyle/>
                    <a:p>
                      <a:r>
                        <a:rPr lang="sk-SK" sz="1200"/>
                        <a:t>54 Mbps</a:t>
                      </a:r>
                    </a:p>
                  </a:txBody>
                  <a:tcPr marL="78137" marR="78137" marT="39069" marB="39069" anchor="ctr">
                    <a:lnL>
                      <a:noFill/>
                    </a:lnL>
                    <a:lnR>
                      <a:noFill/>
                    </a:lnR>
                    <a:lnT>
                      <a:noFill/>
                    </a:lnT>
                    <a:lnB>
                      <a:noFill/>
                    </a:lnB>
                    <a:noFill/>
                  </a:tcPr>
                </a:tc>
                <a:tc>
                  <a:txBody>
                    <a:bodyPr/>
                    <a:lstStyle/>
                    <a:p>
                      <a:r>
                        <a:rPr lang="sk-SK" sz="1200"/>
                        <a:t>2003</a:t>
                      </a:r>
                    </a:p>
                  </a:txBody>
                  <a:tcPr marL="78137" marR="78137" marT="39069" marB="39069" anchor="ctr">
                    <a:lnL>
                      <a:noFill/>
                    </a:lnL>
                    <a:lnR>
                      <a:noFill/>
                    </a:lnR>
                    <a:lnT>
                      <a:noFill/>
                    </a:lnT>
                    <a:lnB>
                      <a:noFill/>
                    </a:lnB>
                    <a:noFill/>
                  </a:tcPr>
                </a:tc>
                <a:extLst>
                  <a:ext uri="{0D108BD9-81ED-4DB2-BD59-A6C34878D82A}">
                    <a16:rowId xmlns:a16="http://schemas.microsoft.com/office/drawing/2014/main" val="3785951323"/>
                  </a:ext>
                </a:extLst>
              </a:tr>
              <a:tr h="323154">
                <a:tc>
                  <a:txBody>
                    <a:bodyPr/>
                    <a:lstStyle/>
                    <a:p>
                      <a:r>
                        <a:rPr lang="sk-SK" sz="1200" b="1"/>
                        <a:t>IEEE 802.11n (Wi-Fi 4)</a:t>
                      </a:r>
                      <a:endParaRPr lang="sk-SK" sz="1200"/>
                    </a:p>
                  </a:txBody>
                  <a:tcPr marL="78137" marR="78137" marT="39069" marB="39069" anchor="ctr">
                    <a:lnL>
                      <a:noFill/>
                    </a:lnL>
                    <a:lnR>
                      <a:noFill/>
                    </a:lnR>
                    <a:lnT>
                      <a:noFill/>
                    </a:lnT>
                    <a:lnB>
                      <a:noFill/>
                    </a:lnB>
                    <a:noFill/>
                  </a:tcPr>
                </a:tc>
                <a:tc>
                  <a:txBody>
                    <a:bodyPr/>
                    <a:lstStyle/>
                    <a:p>
                      <a:r>
                        <a:rPr lang="sk-SK" sz="1200"/>
                        <a:t>2.4 GHz, 5 GHz</a:t>
                      </a:r>
                    </a:p>
                  </a:txBody>
                  <a:tcPr marL="78137" marR="78137" marT="39069" marB="39069" anchor="ctr">
                    <a:lnL>
                      <a:noFill/>
                    </a:lnL>
                    <a:lnR>
                      <a:noFill/>
                    </a:lnR>
                    <a:lnT>
                      <a:noFill/>
                    </a:lnT>
                    <a:lnB>
                      <a:noFill/>
                    </a:lnB>
                    <a:noFill/>
                  </a:tcPr>
                </a:tc>
                <a:tc>
                  <a:txBody>
                    <a:bodyPr/>
                    <a:lstStyle/>
                    <a:p>
                      <a:r>
                        <a:rPr lang="sk-SK" sz="1200"/>
                        <a:t>600 Mbps</a:t>
                      </a:r>
                    </a:p>
                  </a:txBody>
                  <a:tcPr marL="78137" marR="78137" marT="39069" marB="39069" anchor="ctr">
                    <a:lnL>
                      <a:noFill/>
                    </a:lnL>
                    <a:lnR>
                      <a:noFill/>
                    </a:lnR>
                    <a:lnT>
                      <a:noFill/>
                    </a:lnT>
                    <a:lnB>
                      <a:noFill/>
                    </a:lnB>
                    <a:noFill/>
                  </a:tcPr>
                </a:tc>
                <a:tc>
                  <a:txBody>
                    <a:bodyPr/>
                    <a:lstStyle/>
                    <a:p>
                      <a:r>
                        <a:rPr lang="sk-SK" sz="1200"/>
                        <a:t>2009</a:t>
                      </a:r>
                    </a:p>
                  </a:txBody>
                  <a:tcPr marL="78137" marR="78137" marT="39069" marB="39069" anchor="ctr">
                    <a:lnL>
                      <a:noFill/>
                    </a:lnL>
                    <a:lnR>
                      <a:noFill/>
                    </a:lnR>
                    <a:lnT>
                      <a:noFill/>
                    </a:lnT>
                    <a:lnB>
                      <a:noFill/>
                    </a:lnB>
                    <a:noFill/>
                  </a:tcPr>
                </a:tc>
                <a:extLst>
                  <a:ext uri="{0D108BD9-81ED-4DB2-BD59-A6C34878D82A}">
                    <a16:rowId xmlns:a16="http://schemas.microsoft.com/office/drawing/2014/main" val="1873917740"/>
                  </a:ext>
                </a:extLst>
              </a:tr>
              <a:tr h="281797">
                <a:tc>
                  <a:txBody>
                    <a:bodyPr/>
                    <a:lstStyle/>
                    <a:p>
                      <a:r>
                        <a:rPr lang="sk-SK" sz="1200" b="1" dirty="0"/>
                        <a:t>IEEE 802.11ac (Wi-Fi 5)</a:t>
                      </a:r>
                      <a:endParaRPr lang="sk-SK" sz="1200" dirty="0"/>
                    </a:p>
                  </a:txBody>
                  <a:tcPr marL="78137" marR="78137" marT="39069" marB="39069" anchor="ctr">
                    <a:lnL>
                      <a:noFill/>
                    </a:lnL>
                    <a:lnR>
                      <a:noFill/>
                    </a:lnR>
                    <a:lnT>
                      <a:noFill/>
                    </a:lnT>
                    <a:lnB>
                      <a:noFill/>
                    </a:lnB>
                    <a:noFill/>
                  </a:tcPr>
                </a:tc>
                <a:tc>
                  <a:txBody>
                    <a:bodyPr/>
                    <a:lstStyle/>
                    <a:p>
                      <a:r>
                        <a:rPr lang="sk-SK" sz="1200"/>
                        <a:t>5 GHz</a:t>
                      </a:r>
                    </a:p>
                  </a:txBody>
                  <a:tcPr marL="78137" marR="78137" marT="39069" marB="39069" anchor="ctr">
                    <a:lnL>
                      <a:noFill/>
                    </a:lnL>
                    <a:lnR>
                      <a:noFill/>
                    </a:lnR>
                    <a:lnT>
                      <a:noFill/>
                    </a:lnT>
                    <a:lnB>
                      <a:noFill/>
                    </a:lnB>
                    <a:noFill/>
                  </a:tcPr>
                </a:tc>
                <a:tc>
                  <a:txBody>
                    <a:bodyPr/>
                    <a:lstStyle/>
                    <a:p>
                      <a:r>
                        <a:rPr lang="sk-SK" sz="1200"/>
                        <a:t>1+ Gbps</a:t>
                      </a:r>
                    </a:p>
                  </a:txBody>
                  <a:tcPr marL="78137" marR="78137" marT="39069" marB="39069" anchor="ctr">
                    <a:lnL>
                      <a:noFill/>
                    </a:lnL>
                    <a:lnR>
                      <a:noFill/>
                    </a:lnR>
                    <a:lnT>
                      <a:noFill/>
                    </a:lnT>
                    <a:lnB>
                      <a:noFill/>
                    </a:lnB>
                    <a:noFill/>
                  </a:tcPr>
                </a:tc>
                <a:tc>
                  <a:txBody>
                    <a:bodyPr/>
                    <a:lstStyle/>
                    <a:p>
                      <a:r>
                        <a:rPr lang="sk-SK" sz="1200" dirty="0"/>
                        <a:t>2013</a:t>
                      </a:r>
                    </a:p>
                  </a:txBody>
                  <a:tcPr marL="78137" marR="78137" marT="39069" marB="39069" anchor="ctr">
                    <a:lnL>
                      <a:noFill/>
                    </a:lnL>
                    <a:lnR>
                      <a:noFill/>
                    </a:lnR>
                    <a:lnT>
                      <a:noFill/>
                    </a:lnT>
                    <a:lnB>
                      <a:noFill/>
                    </a:lnB>
                    <a:noFill/>
                  </a:tcPr>
                </a:tc>
                <a:extLst>
                  <a:ext uri="{0D108BD9-81ED-4DB2-BD59-A6C34878D82A}">
                    <a16:rowId xmlns:a16="http://schemas.microsoft.com/office/drawing/2014/main" val="4147862564"/>
                  </a:ext>
                </a:extLst>
              </a:tr>
              <a:tr h="322053">
                <a:tc>
                  <a:txBody>
                    <a:bodyPr/>
                    <a:lstStyle/>
                    <a:p>
                      <a:r>
                        <a:rPr lang="sk-SK" sz="1200" b="1" dirty="0"/>
                        <a:t>IEEE 802.11ax (Wi-Fi 6)</a:t>
                      </a:r>
                      <a:endParaRPr lang="sk-SK" sz="1200" dirty="0"/>
                    </a:p>
                  </a:txBody>
                  <a:tcPr marL="78137" marR="78137" marT="39069" marB="39069" anchor="ctr">
                    <a:lnL>
                      <a:noFill/>
                    </a:lnL>
                    <a:lnR>
                      <a:noFill/>
                    </a:lnR>
                    <a:lnT>
                      <a:noFill/>
                    </a:lnT>
                    <a:lnB>
                      <a:noFill/>
                    </a:lnB>
                    <a:noFill/>
                  </a:tcPr>
                </a:tc>
                <a:tc>
                  <a:txBody>
                    <a:bodyPr/>
                    <a:lstStyle/>
                    <a:p>
                      <a:r>
                        <a:rPr lang="sk-SK" sz="1200"/>
                        <a:t>2.4 GHz, 5 GHz, 6 GHz</a:t>
                      </a:r>
                    </a:p>
                  </a:txBody>
                  <a:tcPr marL="78137" marR="78137" marT="39069" marB="39069" anchor="ctr">
                    <a:lnL>
                      <a:noFill/>
                    </a:lnL>
                    <a:lnR>
                      <a:noFill/>
                    </a:lnR>
                    <a:lnT>
                      <a:noFill/>
                    </a:lnT>
                    <a:lnB>
                      <a:noFill/>
                    </a:lnB>
                    <a:noFill/>
                  </a:tcPr>
                </a:tc>
                <a:tc>
                  <a:txBody>
                    <a:bodyPr/>
                    <a:lstStyle/>
                    <a:p>
                      <a:r>
                        <a:rPr lang="sk-SK" sz="1200"/>
                        <a:t>10 Gbps</a:t>
                      </a:r>
                    </a:p>
                  </a:txBody>
                  <a:tcPr marL="78137" marR="78137" marT="39069" marB="39069" anchor="ctr">
                    <a:lnL>
                      <a:noFill/>
                    </a:lnL>
                    <a:lnR>
                      <a:noFill/>
                    </a:lnR>
                    <a:lnT>
                      <a:noFill/>
                    </a:lnT>
                    <a:lnB>
                      <a:noFill/>
                    </a:lnB>
                    <a:noFill/>
                  </a:tcPr>
                </a:tc>
                <a:tc>
                  <a:txBody>
                    <a:bodyPr/>
                    <a:lstStyle/>
                    <a:p>
                      <a:r>
                        <a:rPr lang="sk-SK" sz="1200"/>
                        <a:t>2019</a:t>
                      </a:r>
                    </a:p>
                  </a:txBody>
                  <a:tcPr marL="78137" marR="78137" marT="39069" marB="39069" anchor="ctr">
                    <a:lnL>
                      <a:noFill/>
                    </a:lnL>
                    <a:lnR>
                      <a:noFill/>
                    </a:lnR>
                    <a:lnT>
                      <a:noFill/>
                    </a:lnT>
                    <a:lnB>
                      <a:noFill/>
                    </a:lnB>
                    <a:noFill/>
                  </a:tcPr>
                </a:tc>
                <a:extLst>
                  <a:ext uri="{0D108BD9-81ED-4DB2-BD59-A6C34878D82A}">
                    <a16:rowId xmlns:a16="http://schemas.microsoft.com/office/drawing/2014/main" val="2490403180"/>
                  </a:ext>
                </a:extLst>
              </a:tr>
              <a:tr h="299049">
                <a:tc>
                  <a:txBody>
                    <a:bodyPr/>
                    <a:lstStyle/>
                    <a:p>
                      <a:r>
                        <a:rPr lang="sk-SK" sz="1200" b="1" dirty="0"/>
                        <a:t>IEEE 802.11be (Wi-Fi 7)</a:t>
                      </a:r>
                      <a:endParaRPr lang="sk-SK" sz="1200" dirty="0"/>
                    </a:p>
                  </a:txBody>
                  <a:tcPr marL="78137" marR="78137" marT="39069" marB="39069" anchor="ctr">
                    <a:lnL>
                      <a:noFill/>
                    </a:lnL>
                    <a:lnR>
                      <a:noFill/>
                    </a:lnR>
                    <a:lnT>
                      <a:noFill/>
                    </a:lnT>
                    <a:lnB>
                      <a:noFill/>
                    </a:lnB>
                    <a:noFill/>
                  </a:tcPr>
                </a:tc>
                <a:tc>
                  <a:txBody>
                    <a:bodyPr/>
                    <a:lstStyle/>
                    <a:p>
                      <a:r>
                        <a:rPr lang="sk-SK" sz="1200"/>
                        <a:t>6 GHz</a:t>
                      </a:r>
                    </a:p>
                  </a:txBody>
                  <a:tcPr marL="78137" marR="78137" marT="39069" marB="39069" anchor="ctr">
                    <a:lnL>
                      <a:noFill/>
                    </a:lnL>
                    <a:lnR>
                      <a:noFill/>
                    </a:lnR>
                    <a:lnT>
                      <a:noFill/>
                    </a:lnT>
                    <a:lnB>
                      <a:noFill/>
                    </a:lnB>
                    <a:noFill/>
                  </a:tcPr>
                </a:tc>
                <a:tc>
                  <a:txBody>
                    <a:bodyPr/>
                    <a:lstStyle/>
                    <a:p>
                      <a:r>
                        <a:rPr lang="sk-SK" sz="1200"/>
                        <a:t>30 Gbps</a:t>
                      </a:r>
                    </a:p>
                  </a:txBody>
                  <a:tcPr marL="78137" marR="78137" marT="39069" marB="39069" anchor="ctr">
                    <a:lnL>
                      <a:noFill/>
                    </a:lnL>
                    <a:lnR>
                      <a:noFill/>
                    </a:lnR>
                    <a:lnT>
                      <a:noFill/>
                    </a:lnT>
                    <a:lnB>
                      <a:noFill/>
                    </a:lnB>
                    <a:noFill/>
                  </a:tcPr>
                </a:tc>
                <a:tc>
                  <a:txBody>
                    <a:bodyPr/>
                    <a:lstStyle/>
                    <a:p>
                      <a:r>
                        <a:rPr lang="sk-SK" sz="1200" dirty="0"/>
                        <a:t>2024</a:t>
                      </a:r>
                    </a:p>
                  </a:txBody>
                  <a:tcPr marL="78137" marR="78137" marT="39069" marB="39069" anchor="ctr">
                    <a:lnL>
                      <a:noFill/>
                    </a:lnL>
                    <a:lnR>
                      <a:noFill/>
                    </a:lnR>
                    <a:lnT>
                      <a:noFill/>
                    </a:lnT>
                    <a:lnB>
                      <a:noFill/>
                    </a:lnB>
                    <a:noFill/>
                  </a:tcPr>
                </a:tc>
                <a:extLst>
                  <a:ext uri="{0D108BD9-81ED-4DB2-BD59-A6C34878D82A}">
                    <a16:rowId xmlns:a16="http://schemas.microsoft.com/office/drawing/2014/main" val="1821183815"/>
                  </a:ext>
                </a:extLst>
              </a:tr>
              <a:tr h="356558">
                <a:tc>
                  <a:txBody>
                    <a:bodyPr/>
                    <a:lstStyle/>
                    <a:p>
                      <a:r>
                        <a:rPr lang="sk-SK" sz="1200" b="1" dirty="0"/>
                        <a:t>EEE 802.11bn (Wi-Fi 8)</a:t>
                      </a:r>
                    </a:p>
                  </a:txBody>
                  <a:tcPr marL="78137" marR="78137" marT="39069" marB="39069" anchor="ctr">
                    <a:lnL>
                      <a:noFill/>
                    </a:lnL>
                    <a:lnR>
                      <a:noFill/>
                    </a:lnR>
                    <a:lnT>
                      <a:noFill/>
                    </a:lnT>
                    <a:lnB>
                      <a:noFill/>
                    </a:lnB>
                    <a:noFill/>
                  </a:tcPr>
                </a:tc>
                <a:tc>
                  <a:txBody>
                    <a:bodyPr/>
                    <a:lstStyle/>
                    <a:p>
                      <a:endParaRPr lang="sk-SK" sz="1200" b="1"/>
                    </a:p>
                  </a:txBody>
                  <a:tcPr marL="78137" marR="78137" marT="39069" marB="39069" anchor="ctr">
                    <a:lnL>
                      <a:noFill/>
                    </a:lnL>
                    <a:lnR>
                      <a:noFill/>
                    </a:lnR>
                    <a:lnT>
                      <a:noFill/>
                    </a:lnT>
                    <a:lnB>
                      <a:noFill/>
                    </a:lnB>
                    <a:noFill/>
                  </a:tcPr>
                </a:tc>
                <a:tc>
                  <a:txBody>
                    <a:bodyPr/>
                    <a:lstStyle/>
                    <a:p>
                      <a:endParaRPr lang="sk-SK" sz="1200" b="1"/>
                    </a:p>
                  </a:txBody>
                  <a:tcPr marL="78137" marR="78137" marT="39069" marB="39069" anchor="ctr">
                    <a:lnL>
                      <a:noFill/>
                    </a:lnL>
                    <a:lnR>
                      <a:noFill/>
                    </a:lnR>
                    <a:lnT>
                      <a:noFill/>
                    </a:lnT>
                    <a:lnB>
                      <a:noFill/>
                    </a:lnB>
                    <a:noFill/>
                  </a:tcPr>
                </a:tc>
                <a:tc>
                  <a:txBody>
                    <a:bodyPr/>
                    <a:lstStyle/>
                    <a:p>
                      <a:r>
                        <a:rPr lang="sk-SK" sz="1200" b="1" dirty="0"/>
                        <a:t>Vo vývoji</a:t>
                      </a:r>
                    </a:p>
                  </a:txBody>
                  <a:tcPr marL="78137" marR="78137" marT="39069" marB="39069" anchor="ctr">
                    <a:lnL>
                      <a:noFill/>
                    </a:lnL>
                    <a:lnR>
                      <a:noFill/>
                    </a:lnR>
                    <a:lnT>
                      <a:noFill/>
                    </a:lnT>
                    <a:lnB>
                      <a:noFill/>
                    </a:lnB>
                    <a:noFill/>
                  </a:tcPr>
                </a:tc>
                <a:extLst>
                  <a:ext uri="{0D108BD9-81ED-4DB2-BD59-A6C34878D82A}">
                    <a16:rowId xmlns:a16="http://schemas.microsoft.com/office/drawing/2014/main" val="3758343062"/>
                  </a:ext>
                </a:extLst>
              </a:tr>
            </a:tbl>
          </a:graphicData>
        </a:graphic>
      </p:graphicFrame>
      <p:sp>
        <p:nvSpPr>
          <p:cNvPr id="3" name="Nadpis 2">
            <a:extLst>
              <a:ext uri="{FF2B5EF4-FFF2-40B4-BE49-F238E27FC236}">
                <a16:creationId xmlns:a16="http://schemas.microsoft.com/office/drawing/2014/main" id="{D5C1AC7B-7B41-EAF3-A210-538276832E81}"/>
              </a:ext>
            </a:extLst>
          </p:cNvPr>
          <p:cNvSpPr>
            <a:spLocks noGrp="1"/>
          </p:cNvSpPr>
          <p:nvPr>
            <p:ph type="title"/>
          </p:nvPr>
        </p:nvSpPr>
        <p:spPr/>
        <p:txBody>
          <a:bodyPr/>
          <a:lstStyle/>
          <a:p>
            <a:r>
              <a:rPr lang="sk-SK" dirty="0"/>
              <a:t>IEEE 802.11 </a:t>
            </a:r>
            <a:r>
              <a:rPr lang="sk-SK" dirty="0" err="1"/>
              <a:t>standards</a:t>
            </a:r>
            <a:endParaRPr lang="sk-SK" dirty="0"/>
          </a:p>
        </p:txBody>
      </p:sp>
    </p:spTree>
    <p:extLst>
      <p:ext uri="{BB962C8B-B14F-4D97-AF65-F5344CB8AC3E}">
        <p14:creationId xmlns:p14="http://schemas.microsoft.com/office/powerpoint/2010/main" val="3279422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Wireless LAN</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a:r>
              <a:rPr lang="en-US" sz="1800" dirty="0">
                <a:solidFill>
                  <a:srgbClr val="000000"/>
                </a:solidFill>
              </a:rPr>
              <a:t>In general, a Wireless LAN (WLAN) requires the following devices:</a:t>
            </a:r>
          </a:p>
          <a:p>
            <a:pPr marL="342900" indent="-342900" algn="l">
              <a:buFont typeface="Arial" panose="020B0604020202020204" pitchFamily="34" charset="0"/>
              <a:buChar char="•"/>
            </a:pPr>
            <a:r>
              <a:rPr lang="en-US" sz="1800" b="1" dirty="0">
                <a:solidFill>
                  <a:srgbClr val="000000"/>
                </a:solidFill>
              </a:rPr>
              <a:t>Wireless Access Point (AP) </a:t>
            </a:r>
            <a:r>
              <a:rPr lang="en-US" sz="1800" dirty="0">
                <a:solidFill>
                  <a:srgbClr val="000000"/>
                </a:solidFill>
              </a:rPr>
              <a:t>- Concentrate wireless signals from users and connect to the existing copper-based network infrastructure</a:t>
            </a:r>
          </a:p>
          <a:p>
            <a:pPr marL="342900" indent="-342900" algn="l">
              <a:buFont typeface="Arial" panose="020B0604020202020204" pitchFamily="34" charset="0"/>
              <a:buChar char="•"/>
            </a:pPr>
            <a:r>
              <a:rPr lang="en-US" sz="1800" b="1" dirty="0">
                <a:solidFill>
                  <a:srgbClr val="000000"/>
                </a:solidFill>
              </a:rPr>
              <a:t>Wireless NIC Adapters </a:t>
            </a:r>
            <a:r>
              <a:rPr lang="en-US" sz="1800" dirty="0">
                <a:solidFill>
                  <a:srgbClr val="000000"/>
                </a:solidFill>
              </a:rPr>
              <a:t>- Provide wireless communications capability to network hosts</a:t>
            </a:r>
          </a:p>
          <a:p>
            <a:pPr marL="0" indent="0" algn="l"/>
            <a:endParaRPr lang="en-US" sz="1800" dirty="0">
              <a:solidFill>
                <a:srgbClr val="000000"/>
              </a:solidFill>
            </a:endParaRPr>
          </a:p>
          <a:p>
            <a:pPr marL="0" indent="0" algn="l"/>
            <a:r>
              <a:rPr lang="en-US" sz="1800" dirty="0">
                <a:solidFill>
                  <a:srgbClr val="000000"/>
                </a:solidFill>
              </a:rPr>
              <a:t>There are a number of WLAN standards. When purchasing WLAN equipment, ensure compatibility, and interoperability.</a:t>
            </a:r>
          </a:p>
          <a:p>
            <a:pPr marL="0" indent="0" algn="l"/>
            <a:endParaRPr lang="en-US" sz="1800" dirty="0">
              <a:solidFill>
                <a:srgbClr val="000000"/>
              </a:solidFill>
            </a:endParaRPr>
          </a:p>
          <a:p>
            <a:pPr marL="0" indent="0" algn="l"/>
            <a:r>
              <a:rPr lang="en-US" sz="1800" dirty="0">
                <a:solidFill>
                  <a:srgbClr val="000000"/>
                </a:solidFill>
              </a:rPr>
              <a:t>Network Administrators must develop and apply stringent security policies and processes to protect WLANs from unauthorized access and damage.</a:t>
            </a:r>
          </a:p>
        </p:txBody>
      </p:sp>
    </p:spTree>
    <p:extLst>
      <p:ext uri="{BB962C8B-B14F-4D97-AF65-F5344CB8AC3E}">
        <p14:creationId xmlns:p14="http://schemas.microsoft.com/office/powerpoint/2010/main" val="126658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72560779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The Rules</a:t>
            </a:r>
            <a:br>
              <a:rPr lang="en-US" altLang="en-US" dirty="0"/>
            </a:br>
            <a:r>
              <a:rPr lang="en-US" altLang="en-US" dirty="0"/>
              <a:t>Message Size</a:t>
            </a:r>
          </a:p>
        </p:txBody>
      </p:sp>
      <p:sp>
        <p:nvSpPr>
          <p:cNvPr id="8195" name="Rectangle 6"/>
          <p:cNvSpPr>
            <a:spLocks noGrp="1" noChangeArrowheads="1"/>
          </p:cNvSpPr>
          <p:nvPr>
            <p:ph idx="1"/>
          </p:nvPr>
        </p:nvSpPr>
        <p:spPr>
          <a:xfrm>
            <a:off x="124609" y="894073"/>
            <a:ext cx="8853286" cy="1297583"/>
          </a:xfrm>
        </p:spPr>
        <p:txBody>
          <a:bodyPr/>
          <a:lstStyle/>
          <a:p>
            <a:pPr marL="0" indent="0">
              <a:buNone/>
            </a:pPr>
            <a:r>
              <a:rPr lang="en-US" sz="1600" dirty="0"/>
              <a:t>Encoding between hosts must be in an appropriate format for the medium.</a:t>
            </a:r>
          </a:p>
          <a:p>
            <a:pPr lvl="1"/>
            <a:r>
              <a:rPr lang="en-US" sz="1600" dirty="0"/>
              <a:t>Messages sent across the network are converted to bits</a:t>
            </a:r>
          </a:p>
          <a:p>
            <a:pPr lvl="1"/>
            <a:r>
              <a:rPr lang="en-US" sz="1600" dirty="0"/>
              <a:t>The bits are encoded into a pattern of light, sound, or electrical impulses.</a:t>
            </a:r>
          </a:p>
          <a:p>
            <a:pPr lvl="1"/>
            <a:r>
              <a:rPr lang="en-US" sz="1600" dirty="0"/>
              <a:t>The destination host must decode the signals to interpret the message.</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428" y="2424227"/>
            <a:ext cx="2867706" cy="1794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0361" y="2424227"/>
            <a:ext cx="2719055" cy="1757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7521122"/>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19975</TotalTime>
  <Words>6247</Words>
  <Application>Microsoft Macintosh PowerPoint</Application>
  <PresentationFormat>Prezentácia na obrazovke (16:9)</PresentationFormat>
  <Paragraphs>899</Paragraphs>
  <Slides>84</Slides>
  <Notes>83</Notes>
  <HiddenSlides>0</HiddenSlides>
  <MMClips>0</MMClips>
  <ScaleCrop>false</ScaleCrop>
  <HeadingPairs>
    <vt:vector size="6" baseType="variant">
      <vt:variant>
        <vt:lpstr>Použité písma</vt:lpstr>
      </vt:variant>
      <vt:variant>
        <vt:i4>7</vt:i4>
      </vt:variant>
      <vt:variant>
        <vt:lpstr>Motív</vt:lpstr>
      </vt:variant>
      <vt:variant>
        <vt:i4>1</vt:i4>
      </vt:variant>
      <vt:variant>
        <vt:lpstr>Nadpisy snímok</vt:lpstr>
      </vt:variant>
      <vt:variant>
        <vt:i4>84</vt:i4>
      </vt:variant>
    </vt:vector>
  </HeadingPairs>
  <TitlesOfParts>
    <vt:vector size="92" baseType="lpstr">
      <vt:lpstr>ＭＳ Ｐゴシック</vt:lpstr>
      <vt:lpstr>-apple-system</vt:lpstr>
      <vt:lpstr>Arial</vt:lpstr>
      <vt:lpstr>Arial</vt:lpstr>
      <vt:lpstr>Calibri</vt:lpstr>
      <vt:lpstr>CiscoSans ExtraLight</vt:lpstr>
      <vt:lpstr>Wingdings</vt:lpstr>
      <vt:lpstr>Default Theme</vt:lpstr>
      <vt:lpstr>Module 3: Protocols and Models</vt:lpstr>
      <vt:lpstr>3.1 The Rules</vt:lpstr>
      <vt:lpstr>The Rules Communications Fundamentals</vt:lpstr>
      <vt:lpstr>The Rules Communications Protocols</vt:lpstr>
      <vt:lpstr>The Rules Rule Establishment</vt:lpstr>
      <vt:lpstr>The Rules Network Protocol Requirements</vt:lpstr>
      <vt:lpstr>The Rules Message Encoding</vt:lpstr>
      <vt:lpstr>The Rules Message Formatting and Encapsulation</vt:lpstr>
      <vt:lpstr>The Rules Message Size</vt:lpstr>
      <vt:lpstr>The Rules Message Timing</vt:lpstr>
      <vt:lpstr>The Rules Message Delivery Options</vt:lpstr>
      <vt:lpstr>3.2 Protocols</vt:lpstr>
      <vt:lpstr>Protocols Network Protocol Overview</vt:lpstr>
      <vt:lpstr>Protocols Network Protocol Functions</vt:lpstr>
      <vt:lpstr>Protocols Protocol Interaction</vt:lpstr>
      <vt:lpstr>3.3 Protocol Suites</vt:lpstr>
      <vt:lpstr>Protocol Suites Evolution of Protocol Suites</vt:lpstr>
      <vt:lpstr>Protocol Suites TCP/IP Protocol Example</vt:lpstr>
      <vt:lpstr>Protocol Suites TCP/IP Protocol Suite</vt:lpstr>
      <vt:lpstr>Protocol Suites TCP/IP Communication Process</vt:lpstr>
      <vt:lpstr>3.4 Standards Organizations</vt:lpstr>
      <vt:lpstr>Standards Organizations Open Standards</vt:lpstr>
      <vt:lpstr>Standards Organizations Internet Standards (Cont.)</vt:lpstr>
      <vt:lpstr>Standards Organizations Electronic and Communications Standards</vt:lpstr>
      <vt:lpstr>3.5 Reference Models</vt:lpstr>
      <vt:lpstr>Reference Models The Benefits of Using a Layered Model</vt:lpstr>
      <vt:lpstr>Reference Models The OSI Reference Model</vt:lpstr>
      <vt:lpstr>Reference Models The TCP/IP Reference Model</vt:lpstr>
      <vt:lpstr>3.6 Data Encapsulation</vt:lpstr>
      <vt:lpstr>Data Encapsulation Segmenting Messages</vt:lpstr>
      <vt:lpstr>Data Encapsulation Sequencing</vt:lpstr>
      <vt:lpstr>Data Encapsulation Protocol Data Units</vt:lpstr>
      <vt:lpstr>Data Encapsulation Encapsulation Example</vt:lpstr>
      <vt:lpstr>Data Encapsulation De-encapsulation Example</vt:lpstr>
      <vt:lpstr>3.7 Data Access</vt:lpstr>
      <vt:lpstr>Data Access Addresses</vt:lpstr>
      <vt:lpstr>Data Access Layer 3 Logical Address</vt:lpstr>
      <vt:lpstr>Data Access Layer 3 Logical Address (Cont.)</vt:lpstr>
      <vt:lpstr>Data Access Devices on the Same Network</vt:lpstr>
      <vt:lpstr>Data Access Role of the Data Link Layer Addresses: Same IP Network</vt:lpstr>
      <vt:lpstr>Data Access Devices on a Remote Network</vt:lpstr>
      <vt:lpstr>Data Access Role of the Network Layer Addresses</vt:lpstr>
      <vt:lpstr>Data Access Role of the Data Link Layer Addresses: Different IP Networks</vt:lpstr>
      <vt:lpstr>Data Access Role of the Data Link Layer Addresses: Different IP Networks (Cont.)</vt:lpstr>
      <vt:lpstr>Data Access Data Link Addresses</vt:lpstr>
      <vt:lpstr>Data Access Data Link Addresses (Cont.)</vt:lpstr>
      <vt:lpstr>Data Access Data Link Addresses (Cont.)</vt:lpstr>
      <vt:lpstr>Data Access Data Link Addresses (Cont.)</vt:lpstr>
      <vt:lpstr>Module 4: Physical Layer</vt:lpstr>
      <vt:lpstr>4.1 Purpose of the Physical Layer</vt:lpstr>
      <vt:lpstr>Purpose of the Physical Layer The Physical Connection</vt:lpstr>
      <vt:lpstr>Purpose of the Physical Layer The Physical Layer</vt:lpstr>
      <vt:lpstr>4.2 Physical Layer Characteristics</vt:lpstr>
      <vt:lpstr>Physical Layer Characteristics Physical Layer Standards</vt:lpstr>
      <vt:lpstr>Physical Layer Characteristics Physical Components</vt:lpstr>
      <vt:lpstr>Physical Layer Characteristics Encoding</vt:lpstr>
      <vt:lpstr>Physical Layer Characteristics Signaling</vt:lpstr>
      <vt:lpstr>Physical Layer Characteristics Bandwidth</vt:lpstr>
      <vt:lpstr>IEC 60027-2 (2000-11) Ed. 2.0</vt:lpstr>
      <vt:lpstr>Physical Layer Characteristics Bandwidth Terminology</vt:lpstr>
      <vt:lpstr>4.3 Copper Cabling</vt:lpstr>
      <vt:lpstr>Copper Cabling Characteristics of Copper Cabling</vt:lpstr>
      <vt:lpstr>Copper Cabling Unshielded Twisted Pair (UTP)</vt:lpstr>
      <vt:lpstr>Copper Cabling Shielded Twisted Pair (STP)</vt:lpstr>
      <vt:lpstr>Copper Cabling Coaxial Cable</vt:lpstr>
      <vt:lpstr>4.4 UTP Cabling</vt:lpstr>
      <vt:lpstr>UTP Cabling Properties of UTP Cabling</vt:lpstr>
      <vt:lpstr>UTP Cabling UTP Cabling Standards and Connectors</vt:lpstr>
      <vt:lpstr>Ethernet cable categories</vt:lpstr>
      <vt:lpstr>UTP Cabling UTP Cabling Standards and Connectors (Cont.)</vt:lpstr>
      <vt:lpstr>UTP Cabling Straight-through and Crossover UTP Cables </vt:lpstr>
      <vt:lpstr>4.5 Fiber-Optic Cabling</vt:lpstr>
      <vt:lpstr>Fiber-Optic Cabling Properties of Fiber-Optic Cabling</vt:lpstr>
      <vt:lpstr>Fiber-Optic Cabling Types of Fiber Media</vt:lpstr>
      <vt:lpstr>Fiber-Optic Cabling Fiber-Optic Cabling Usage</vt:lpstr>
      <vt:lpstr>Fiber-Optic Cabling Fiber-Optic Connectors</vt:lpstr>
      <vt:lpstr>Fiber-Optic Cabling Fiber Patch Cords</vt:lpstr>
      <vt:lpstr>Fiber-Optic Cabling Fiber versus Copper</vt:lpstr>
      <vt:lpstr>4.6 Wireless Media</vt:lpstr>
      <vt:lpstr>Wireless Media Properties of Wireless Media</vt:lpstr>
      <vt:lpstr>Wireless Media Types of Wireless Media</vt:lpstr>
      <vt:lpstr>IEEE 802.11 standards</vt:lpstr>
      <vt:lpstr>Wireless Media Wireless LAN</vt:lpstr>
      <vt:lpstr>Prezentácia programu PowerPoint</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Baráth, Július</cp:lastModifiedBy>
  <cp:revision>1019</cp:revision>
  <dcterms:created xsi:type="dcterms:W3CDTF">2016-08-22T22:27:36Z</dcterms:created>
  <dcterms:modified xsi:type="dcterms:W3CDTF">2026-02-05T11:48:10Z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